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51"/>
  </p:notesMasterIdLst>
  <p:sldIdLst>
    <p:sldId id="256" r:id="rId2"/>
    <p:sldId id="257" r:id="rId3"/>
    <p:sldId id="258" r:id="rId4"/>
    <p:sldId id="266" r:id="rId5"/>
    <p:sldId id="259" r:id="rId6"/>
    <p:sldId id="260" r:id="rId7"/>
    <p:sldId id="261" r:id="rId8"/>
    <p:sldId id="293" r:id="rId9"/>
    <p:sldId id="289" r:id="rId10"/>
    <p:sldId id="288" r:id="rId11"/>
    <p:sldId id="290" r:id="rId12"/>
    <p:sldId id="294" r:id="rId13"/>
    <p:sldId id="291" r:id="rId14"/>
    <p:sldId id="262" r:id="rId15"/>
    <p:sldId id="263" r:id="rId16"/>
    <p:sldId id="264" r:id="rId17"/>
    <p:sldId id="267" r:id="rId18"/>
    <p:sldId id="268" r:id="rId19"/>
    <p:sldId id="271" r:id="rId20"/>
    <p:sldId id="269" r:id="rId21"/>
    <p:sldId id="272" r:id="rId22"/>
    <p:sldId id="270" r:id="rId23"/>
    <p:sldId id="277" r:id="rId24"/>
    <p:sldId id="274" r:id="rId25"/>
    <p:sldId id="273" r:id="rId26"/>
    <p:sldId id="275" r:id="rId27"/>
    <p:sldId id="276" r:id="rId28"/>
    <p:sldId id="279" r:id="rId29"/>
    <p:sldId id="280" r:id="rId30"/>
    <p:sldId id="278" r:id="rId31"/>
    <p:sldId id="281" r:id="rId32"/>
    <p:sldId id="282" r:id="rId33"/>
    <p:sldId id="283" r:id="rId34"/>
    <p:sldId id="284" r:id="rId35"/>
    <p:sldId id="285" r:id="rId36"/>
    <p:sldId id="286" r:id="rId37"/>
    <p:sldId id="287" r:id="rId38"/>
    <p:sldId id="295" r:id="rId39"/>
    <p:sldId id="296" r:id="rId40"/>
    <p:sldId id="297" r:id="rId41"/>
    <p:sldId id="298" r:id="rId42"/>
    <p:sldId id="300" r:id="rId43"/>
    <p:sldId id="299" r:id="rId44"/>
    <p:sldId id="301" r:id="rId45"/>
    <p:sldId id="302" r:id="rId46"/>
    <p:sldId id="303" r:id="rId47"/>
    <p:sldId id="304" r:id="rId48"/>
    <p:sldId id="305" r:id="rId49"/>
    <p:sldId id="26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CCE32-FC75-4C31-8143-7110B3BE7764}" v="2920" dt="2021-05-18T14:07:04.110"/>
    <p1510:client id="{5384DAD2-92D7-4D34-BB3A-DB0029C594F2}" v="314" dt="2021-05-22T17:47:45"/>
    <p1510:client id="{5E8C8019-3499-4D07-AC63-6939BC14F116}" v="174" dt="2021-05-19T15:04:41.335"/>
    <p1510:client id="{733FA236-50B6-404B-8CF1-BD0A4821F289}" v="1364" dt="2021-05-19T14:04:17.650"/>
    <p1510:client id="{7E20270D-E329-469A-8565-BCD8DF980F72}" v="1" dt="2021-05-21T07:48:14.368"/>
    <p1510:client id="{9B61B86B-4546-41FD-881E-AE2249FE9DFF}" v="563" dt="2021-05-21T00:00:07.330"/>
    <p1510:client id="{E119202B-0F04-4973-B0E8-80C6929CBC52}" v="299" dt="2021-05-20T21:04:23.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0DD6E-176C-468B-B701-BC2A3EF3FEF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4972D61-1E5D-49BE-95D0-5E20D1FD0C6D}">
      <dgm:prSet/>
      <dgm:spPr/>
      <dgm:t>
        <a:bodyPr/>
        <a:lstStyle/>
        <a:p>
          <a:r>
            <a:rPr lang="en-US"/>
            <a:t>Program u izvršenju DBMS-a koji je ustvari logička jedinica obrade baze podataka</a:t>
          </a:r>
        </a:p>
      </dgm:t>
    </dgm:pt>
    <dgm:pt modelId="{3796EF33-D662-4333-A949-4B6F4E96C36B}" type="parTrans" cxnId="{7A310872-B6B7-4DB2-9084-B97BFEC53C8A}">
      <dgm:prSet/>
      <dgm:spPr/>
      <dgm:t>
        <a:bodyPr/>
        <a:lstStyle/>
        <a:p>
          <a:endParaRPr lang="en-US"/>
        </a:p>
      </dgm:t>
    </dgm:pt>
    <dgm:pt modelId="{B57B17AC-7577-4E3D-8313-752E80EE3ABE}" type="sibTrans" cxnId="{7A310872-B6B7-4DB2-9084-B97BFEC53C8A}">
      <dgm:prSet/>
      <dgm:spPr/>
      <dgm:t>
        <a:bodyPr/>
        <a:lstStyle/>
        <a:p>
          <a:endParaRPr lang="en-US"/>
        </a:p>
      </dgm:t>
    </dgm:pt>
    <dgm:pt modelId="{DADE132B-EA0A-4D85-8B32-AEA1E90EE1F6}">
      <dgm:prSet/>
      <dgm:spPr/>
      <dgm:t>
        <a:bodyPr/>
        <a:lstStyle/>
        <a:p>
          <a:r>
            <a:rPr lang="en-US"/>
            <a:t>Izvršni program koji uključuje neke operacije baze podataka (čitanje, upis/dodavanje, brisanje, ažuriranje, modifikovanje, pribavljanje)</a:t>
          </a:r>
        </a:p>
      </dgm:t>
    </dgm:pt>
    <dgm:pt modelId="{90828A14-5DED-42E1-984C-14AE7284F3CD}" type="parTrans" cxnId="{487E5A17-EA95-475A-AC6B-1D12D63FC440}">
      <dgm:prSet/>
      <dgm:spPr/>
      <dgm:t>
        <a:bodyPr/>
        <a:lstStyle/>
        <a:p>
          <a:endParaRPr lang="en-US"/>
        </a:p>
      </dgm:t>
    </dgm:pt>
    <dgm:pt modelId="{F4CB2765-88E9-491B-B035-DB196659DA73}" type="sibTrans" cxnId="{487E5A17-EA95-475A-AC6B-1D12D63FC440}">
      <dgm:prSet/>
      <dgm:spPr/>
      <dgm:t>
        <a:bodyPr/>
        <a:lstStyle/>
        <a:p>
          <a:endParaRPr lang="en-US"/>
        </a:p>
      </dgm:t>
    </dgm:pt>
    <dgm:pt modelId="{4E18DED7-531C-4DD9-976A-794FCB98FD53}">
      <dgm:prSet/>
      <dgm:spPr/>
      <dgm:t>
        <a:bodyPr/>
        <a:lstStyle/>
        <a:p>
          <a:r>
            <a:rPr lang="en-US"/>
            <a:t>Gradivni blokovi svake transakcije: čitanje i upisivanje</a:t>
          </a:r>
        </a:p>
      </dgm:t>
    </dgm:pt>
    <dgm:pt modelId="{B934BFE3-439D-4273-B0C3-89DF3EDB9576}" type="parTrans" cxnId="{BD934D8C-0646-4E28-ADC0-25E23D5DCF9E}">
      <dgm:prSet/>
      <dgm:spPr/>
      <dgm:t>
        <a:bodyPr/>
        <a:lstStyle/>
        <a:p>
          <a:endParaRPr lang="en-US"/>
        </a:p>
      </dgm:t>
    </dgm:pt>
    <dgm:pt modelId="{80C302A6-974F-43C6-BA10-CD01416DF110}" type="sibTrans" cxnId="{BD934D8C-0646-4E28-ADC0-25E23D5DCF9E}">
      <dgm:prSet/>
      <dgm:spPr/>
      <dgm:t>
        <a:bodyPr/>
        <a:lstStyle/>
        <a:p>
          <a:endParaRPr lang="en-US"/>
        </a:p>
      </dgm:t>
    </dgm:pt>
    <dgm:pt modelId="{AB735816-41D2-474B-9A22-E5CF3BDEED88}">
      <dgm:prSet/>
      <dgm:spPr/>
      <dgm:t>
        <a:bodyPr/>
        <a:lstStyle/>
        <a:p>
          <a:r>
            <a:rPr lang="en-US"/>
            <a:t>Čitanje </a:t>
          </a:r>
          <a:r>
            <a:rPr lang="sr-Latn-RS"/>
            <a:t>obuhvata pronalaženje i prebacivanje odgovarajućeg bloka, koji sadrži traženi element, u bafer glavne memorije, iz koga se po potrebi prebacuje traženi element u odgovarajuću programsku promenljivu</a:t>
          </a:r>
          <a:endParaRPr lang="en-US"/>
        </a:p>
      </dgm:t>
    </dgm:pt>
    <dgm:pt modelId="{23095BF8-0BE4-426D-89F0-D82409909BBB}" type="parTrans" cxnId="{85643B08-4F10-44FA-8998-1E9F04F6010A}">
      <dgm:prSet/>
      <dgm:spPr/>
      <dgm:t>
        <a:bodyPr/>
        <a:lstStyle/>
        <a:p>
          <a:endParaRPr lang="en-US"/>
        </a:p>
      </dgm:t>
    </dgm:pt>
    <dgm:pt modelId="{271F52BD-9212-43F0-A80A-A0B34A3C24C2}" type="sibTrans" cxnId="{85643B08-4F10-44FA-8998-1E9F04F6010A}">
      <dgm:prSet/>
      <dgm:spPr/>
      <dgm:t>
        <a:bodyPr/>
        <a:lstStyle/>
        <a:p>
          <a:endParaRPr lang="en-US"/>
        </a:p>
      </dgm:t>
    </dgm:pt>
    <dgm:pt modelId="{46B405D6-4F03-44B3-96DE-3A308E7725EF}">
      <dgm:prSet/>
      <dgm:spPr/>
      <dgm:t>
        <a:bodyPr/>
        <a:lstStyle/>
        <a:p>
          <a:r>
            <a:rPr lang="sr-Latn-RS"/>
            <a:t>Upisivanje vrši traženje i prebacivanje traženog bloka u bafer glavne memorije, nakon čega se vrši upis u odgovarajuću lokaciju bafera glavne memorije, a potom, odmah ili kasnije, se modifikovani blok prebacuje na disk</a:t>
          </a:r>
          <a:endParaRPr lang="en-US"/>
        </a:p>
      </dgm:t>
    </dgm:pt>
    <dgm:pt modelId="{2CE6C2EC-F1F3-4E6A-8B4E-50F92D95434C}" type="parTrans" cxnId="{225E72DF-92B3-4225-B69B-3FC243BDA27B}">
      <dgm:prSet/>
      <dgm:spPr/>
      <dgm:t>
        <a:bodyPr/>
        <a:lstStyle/>
        <a:p>
          <a:endParaRPr lang="en-US"/>
        </a:p>
      </dgm:t>
    </dgm:pt>
    <dgm:pt modelId="{18AAB10A-1F67-425C-8C7B-5A7913C418EE}" type="sibTrans" cxnId="{225E72DF-92B3-4225-B69B-3FC243BDA27B}">
      <dgm:prSet/>
      <dgm:spPr/>
      <dgm:t>
        <a:bodyPr/>
        <a:lstStyle/>
        <a:p>
          <a:endParaRPr lang="en-US"/>
        </a:p>
      </dgm:t>
    </dgm:pt>
    <dgm:pt modelId="{B71E7934-8E5F-49CA-9660-7A50914ECC71}" type="pres">
      <dgm:prSet presAssocID="{C3C0DD6E-176C-468B-B701-BC2A3EF3FEF1}" presName="linear" presStyleCnt="0">
        <dgm:presLayoutVars>
          <dgm:animLvl val="lvl"/>
          <dgm:resizeHandles val="exact"/>
        </dgm:presLayoutVars>
      </dgm:prSet>
      <dgm:spPr/>
    </dgm:pt>
    <dgm:pt modelId="{4E51DAE8-9341-460A-9F74-3B55DDF33FFC}" type="pres">
      <dgm:prSet presAssocID="{84972D61-1E5D-49BE-95D0-5E20D1FD0C6D}" presName="parentText" presStyleLbl="node1" presStyleIdx="0" presStyleCnt="5">
        <dgm:presLayoutVars>
          <dgm:chMax val="0"/>
          <dgm:bulletEnabled val="1"/>
        </dgm:presLayoutVars>
      </dgm:prSet>
      <dgm:spPr/>
    </dgm:pt>
    <dgm:pt modelId="{7CDC9516-D6CA-4C75-BCA2-B8D24B605C32}" type="pres">
      <dgm:prSet presAssocID="{B57B17AC-7577-4E3D-8313-752E80EE3ABE}" presName="spacer" presStyleCnt="0"/>
      <dgm:spPr/>
    </dgm:pt>
    <dgm:pt modelId="{C44053D1-C0E1-473D-95F0-59D55E9D3AA3}" type="pres">
      <dgm:prSet presAssocID="{DADE132B-EA0A-4D85-8B32-AEA1E90EE1F6}" presName="parentText" presStyleLbl="node1" presStyleIdx="1" presStyleCnt="5">
        <dgm:presLayoutVars>
          <dgm:chMax val="0"/>
          <dgm:bulletEnabled val="1"/>
        </dgm:presLayoutVars>
      </dgm:prSet>
      <dgm:spPr/>
    </dgm:pt>
    <dgm:pt modelId="{3955688C-CFF2-4BD8-89FC-69CF9B96B9AC}" type="pres">
      <dgm:prSet presAssocID="{F4CB2765-88E9-491B-B035-DB196659DA73}" presName="spacer" presStyleCnt="0"/>
      <dgm:spPr/>
    </dgm:pt>
    <dgm:pt modelId="{8F23FC98-A76A-4698-93A7-5F81CC99F472}" type="pres">
      <dgm:prSet presAssocID="{4E18DED7-531C-4DD9-976A-794FCB98FD53}" presName="parentText" presStyleLbl="node1" presStyleIdx="2" presStyleCnt="5">
        <dgm:presLayoutVars>
          <dgm:chMax val="0"/>
          <dgm:bulletEnabled val="1"/>
        </dgm:presLayoutVars>
      </dgm:prSet>
      <dgm:spPr/>
    </dgm:pt>
    <dgm:pt modelId="{C7A69CC6-596D-469A-9913-978E6F3044B9}" type="pres">
      <dgm:prSet presAssocID="{80C302A6-974F-43C6-BA10-CD01416DF110}" presName="spacer" presStyleCnt="0"/>
      <dgm:spPr/>
    </dgm:pt>
    <dgm:pt modelId="{A9834F4B-7AFD-4D6F-B7FE-EB1ECD7BAEF4}" type="pres">
      <dgm:prSet presAssocID="{AB735816-41D2-474B-9A22-E5CF3BDEED88}" presName="parentText" presStyleLbl="node1" presStyleIdx="3" presStyleCnt="5">
        <dgm:presLayoutVars>
          <dgm:chMax val="0"/>
          <dgm:bulletEnabled val="1"/>
        </dgm:presLayoutVars>
      </dgm:prSet>
      <dgm:spPr/>
    </dgm:pt>
    <dgm:pt modelId="{7B503902-3AA4-4B5C-AFC5-0A2C75158CCA}" type="pres">
      <dgm:prSet presAssocID="{271F52BD-9212-43F0-A80A-A0B34A3C24C2}" presName="spacer" presStyleCnt="0"/>
      <dgm:spPr/>
    </dgm:pt>
    <dgm:pt modelId="{253A0E51-46AB-436F-BDA3-1C5187908176}" type="pres">
      <dgm:prSet presAssocID="{46B405D6-4F03-44B3-96DE-3A308E7725EF}" presName="parentText" presStyleLbl="node1" presStyleIdx="4" presStyleCnt="5">
        <dgm:presLayoutVars>
          <dgm:chMax val="0"/>
          <dgm:bulletEnabled val="1"/>
        </dgm:presLayoutVars>
      </dgm:prSet>
      <dgm:spPr/>
    </dgm:pt>
  </dgm:ptLst>
  <dgm:cxnLst>
    <dgm:cxn modelId="{ACCF2A08-8EDA-491E-912C-2E6929E06719}" type="presOf" srcId="{C3C0DD6E-176C-468B-B701-BC2A3EF3FEF1}" destId="{B71E7934-8E5F-49CA-9660-7A50914ECC71}" srcOrd="0" destOrd="0" presId="urn:microsoft.com/office/officeart/2005/8/layout/vList2"/>
    <dgm:cxn modelId="{85643B08-4F10-44FA-8998-1E9F04F6010A}" srcId="{C3C0DD6E-176C-468B-B701-BC2A3EF3FEF1}" destId="{AB735816-41D2-474B-9A22-E5CF3BDEED88}" srcOrd="3" destOrd="0" parTransId="{23095BF8-0BE4-426D-89F0-D82409909BBB}" sibTransId="{271F52BD-9212-43F0-A80A-A0B34A3C24C2}"/>
    <dgm:cxn modelId="{487E5A17-EA95-475A-AC6B-1D12D63FC440}" srcId="{C3C0DD6E-176C-468B-B701-BC2A3EF3FEF1}" destId="{DADE132B-EA0A-4D85-8B32-AEA1E90EE1F6}" srcOrd="1" destOrd="0" parTransId="{90828A14-5DED-42E1-984C-14AE7284F3CD}" sibTransId="{F4CB2765-88E9-491B-B035-DB196659DA73}"/>
    <dgm:cxn modelId="{855A7D2C-6B5F-4D7D-BB9A-984E288BC4F6}" type="presOf" srcId="{46B405D6-4F03-44B3-96DE-3A308E7725EF}" destId="{253A0E51-46AB-436F-BDA3-1C5187908176}" srcOrd="0" destOrd="0" presId="urn:microsoft.com/office/officeart/2005/8/layout/vList2"/>
    <dgm:cxn modelId="{2A836C3B-EEE6-4BB7-8E12-2F9428C1DFA9}" type="presOf" srcId="{AB735816-41D2-474B-9A22-E5CF3BDEED88}" destId="{A9834F4B-7AFD-4D6F-B7FE-EB1ECD7BAEF4}" srcOrd="0" destOrd="0" presId="urn:microsoft.com/office/officeart/2005/8/layout/vList2"/>
    <dgm:cxn modelId="{7A310872-B6B7-4DB2-9084-B97BFEC53C8A}" srcId="{C3C0DD6E-176C-468B-B701-BC2A3EF3FEF1}" destId="{84972D61-1E5D-49BE-95D0-5E20D1FD0C6D}" srcOrd="0" destOrd="0" parTransId="{3796EF33-D662-4333-A949-4B6F4E96C36B}" sibTransId="{B57B17AC-7577-4E3D-8313-752E80EE3ABE}"/>
    <dgm:cxn modelId="{BD934D8C-0646-4E28-ADC0-25E23D5DCF9E}" srcId="{C3C0DD6E-176C-468B-B701-BC2A3EF3FEF1}" destId="{4E18DED7-531C-4DD9-976A-794FCB98FD53}" srcOrd="2" destOrd="0" parTransId="{B934BFE3-439D-4273-B0C3-89DF3EDB9576}" sibTransId="{80C302A6-974F-43C6-BA10-CD01416DF110}"/>
    <dgm:cxn modelId="{C9AD7BAF-2F9A-438A-BED0-08EF644CD03C}" type="presOf" srcId="{DADE132B-EA0A-4D85-8B32-AEA1E90EE1F6}" destId="{C44053D1-C0E1-473D-95F0-59D55E9D3AA3}" srcOrd="0" destOrd="0" presId="urn:microsoft.com/office/officeart/2005/8/layout/vList2"/>
    <dgm:cxn modelId="{7E887FC9-2186-4D7A-9EC1-FD53E3E2F157}" type="presOf" srcId="{4E18DED7-531C-4DD9-976A-794FCB98FD53}" destId="{8F23FC98-A76A-4698-93A7-5F81CC99F472}" srcOrd="0" destOrd="0" presId="urn:microsoft.com/office/officeart/2005/8/layout/vList2"/>
    <dgm:cxn modelId="{225E72DF-92B3-4225-B69B-3FC243BDA27B}" srcId="{C3C0DD6E-176C-468B-B701-BC2A3EF3FEF1}" destId="{46B405D6-4F03-44B3-96DE-3A308E7725EF}" srcOrd="4" destOrd="0" parTransId="{2CE6C2EC-F1F3-4E6A-8B4E-50F92D95434C}" sibTransId="{18AAB10A-1F67-425C-8C7B-5A7913C418EE}"/>
    <dgm:cxn modelId="{CD97EFE2-638A-4A8D-B7D7-6A597AB9F526}" type="presOf" srcId="{84972D61-1E5D-49BE-95D0-5E20D1FD0C6D}" destId="{4E51DAE8-9341-460A-9F74-3B55DDF33FFC}" srcOrd="0" destOrd="0" presId="urn:microsoft.com/office/officeart/2005/8/layout/vList2"/>
    <dgm:cxn modelId="{66E7589B-6DCB-4741-A387-4F7FBD51B368}" type="presParOf" srcId="{B71E7934-8E5F-49CA-9660-7A50914ECC71}" destId="{4E51DAE8-9341-460A-9F74-3B55DDF33FFC}" srcOrd="0" destOrd="0" presId="urn:microsoft.com/office/officeart/2005/8/layout/vList2"/>
    <dgm:cxn modelId="{54C49DE2-DDAA-4BD5-8196-A29BA5C9AE0B}" type="presParOf" srcId="{B71E7934-8E5F-49CA-9660-7A50914ECC71}" destId="{7CDC9516-D6CA-4C75-BCA2-B8D24B605C32}" srcOrd="1" destOrd="0" presId="urn:microsoft.com/office/officeart/2005/8/layout/vList2"/>
    <dgm:cxn modelId="{AD6DF675-7DE7-49E3-B0C1-90C8610AB4EC}" type="presParOf" srcId="{B71E7934-8E5F-49CA-9660-7A50914ECC71}" destId="{C44053D1-C0E1-473D-95F0-59D55E9D3AA3}" srcOrd="2" destOrd="0" presId="urn:microsoft.com/office/officeart/2005/8/layout/vList2"/>
    <dgm:cxn modelId="{B1B4EC13-0812-44D4-BB54-0AFEBACCEB85}" type="presParOf" srcId="{B71E7934-8E5F-49CA-9660-7A50914ECC71}" destId="{3955688C-CFF2-4BD8-89FC-69CF9B96B9AC}" srcOrd="3" destOrd="0" presId="urn:microsoft.com/office/officeart/2005/8/layout/vList2"/>
    <dgm:cxn modelId="{B255EE7A-000C-48FE-A82F-776D9177D194}" type="presParOf" srcId="{B71E7934-8E5F-49CA-9660-7A50914ECC71}" destId="{8F23FC98-A76A-4698-93A7-5F81CC99F472}" srcOrd="4" destOrd="0" presId="urn:microsoft.com/office/officeart/2005/8/layout/vList2"/>
    <dgm:cxn modelId="{5987A31F-734C-4112-84CD-A0B3EB2D408D}" type="presParOf" srcId="{B71E7934-8E5F-49CA-9660-7A50914ECC71}" destId="{C7A69CC6-596D-469A-9913-978E6F3044B9}" srcOrd="5" destOrd="0" presId="urn:microsoft.com/office/officeart/2005/8/layout/vList2"/>
    <dgm:cxn modelId="{CE2F2E16-F1A2-48D0-973A-9697F01CA350}" type="presParOf" srcId="{B71E7934-8E5F-49CA-9660-7A50914ECC71}" destId="{A9834F4B-7AFD-4D6F-B7FE-EB1ECD7BAEF4}" srcOrd="6" destOrd="0" presId="urn:microsoft.com/office/officeart/2005/8/layout/vList2"/>
    <dgm:cxn modelId="{7435BFAA-B46F-4332-A30E-4F3E28D162D5}" type="presParOf" srcId="{B71E7934-8E5F-49CA-9660-7A50914ECC71}" destId="{7B503902-3AA4-4B5C-AFC5-0A2C75158CCA}" srcOrd="7" destOrd="0" presId="urn:microsoft.com/office/officeart/2005/8/layout/vList2"/>
    <dgm:cxn modelId="{A68442B0-EC5D-4FA3-8E89-AEAACF2D0839}" type="presParOf" srcId="{B71E7934-8E5F-49CA-9660-7A50914ECC71}" destId="{253A0E51-46AB-436F-BDA3-1C518790817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02CAB-1A44-4593-8AD3-0CE8B443455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3988A37-5BBA-40C1-B960-1AD505999E85}">
      <dgm:prSet/>
      <dgm:spPr/>
      <dgm:t>
        <a:bodyPr/>
        <a:lstStyle/>
        <a:p>
          <a:r>
            <a:rPr lang="sr-Latn-RS" b="1" i="1" dirty="0" err="1"/>
            <a:t>Temporary</a:t>
          </a:r>
          <a:r>
            <a:rPr lang="sr-Latn-RS" b="1" i="1" dirty="0"/>
            <a:t> </a:t>
          </a:r>
          <a:r>
            <a:rPr lang="sr-Latn-RS" b="1" i="1" dirty="0" err="1"/>
            <a:t>Update</a:t>
          </a:r>
          <a:r>
            <a:rPr lang="sr-Latn-RS" b="1" i="1" dirty="0"/>
            <a:t> Problem</a:t>
          </a:r>
          <a:r>
            <a:rPr lang="sr-Latn-RS" dirty="0"/>
            <a:t> / </a:t>
          </a:r>
          <a:r>
            <a:rPr lang="sr-Latn-RS" b="1" i="1" dirty="0" err="1"/>
            <a:t>Dirty</a:t>
          </a:r>
          <a:r>
            <a:rPr lang="sr-Latn-RS" b="1" i="1" dirty="0"/>
            <a:t> </a:t>
          </a:r>
          <a:r>
            <a:rPr lang="sr-Latn-RS" b="1" i="1" dirty="0" err="1"/>
            <a:t>Read</a:t>
          </a:r>
          <a:r>
            <a:rPr lang="sr-Latn-RS" b="1" i="1" dirty="0"/>
            <a:t> Problem</a:t>
          </a:r>
          <a:r>
            <a:rPr lang="sr-Latn-RS" dirty="0"/>
            <a:t> (problem privremenog ažuriranja / problem prljavog čitanja)</a:t>
          </a:r>
          <a:endParaRPr lang="en-US" dirty="0"/>
        </a:p>
      </dgm:t>
    </dgm:pt>
    <dgm:pt modelId="{595C5AAF-71AF-4BB3-8C31-DF9EB65B5713}" type="parTrans" cxnId="{396A6464-F474-444E-A6D0-BAFCE82D953A}">
      <dgm:prSet/>
      <dgm:spPr/>
      <dgm:t>
        <a:bodyPr/>
        <a:lstStyle/>
        <a:p>
          <a:endParaRPr lang="en-US"/>
        </a:p>
      </dgm:t>
    </dgm:pt>
    <dgm:pt modelId="{A72DE547-7D6E-42D8-B8E0-096687826516}" type="sibTrans" cxnId="{396A6464-F474-444E-A6D0-BAFCE82D953A}">
      <dgm:prSet/>
      <dgm:spPr/>
      <dgm:t>
        <a:bodyPr/>
        <a:lstStyle/>
        <a:p>
          <a:endParaRPr lang="en-US"/>
        </a:p>
      </dgm:t>
    </dgm:pt>
    <dgm:pt modelId="{32B076F7-D674-4B5D-AD6D-72473421B961}">
      <dgm:prSet/>
      <dgm:spPr/>
      <dgm:t>
        <a:bodyPr/>
        <a:lstStyle/>
        <a:p>
          <a:r>
            <a:rPr lang="sr-Latn-RS" b="1" i="1" dirty="0" err="1"/>
            <a:t>Incorrect</a:t>
          </a:r>
          <a:r>
            <a:rPr lang="sr-Latn-RS" b="1" i="1" dirty="0"/>
            <a:t> </a:t>
          </a:r>
          <a:r>
            <a:rPr lang="sr-Latn-RS" b="1" i="1" dirty="0" err="1"/>
            <a:t>Summary</a:t>
          </a:r>
          <a:r>
            <a:rPr lang="sr-Latn-RS" b="1" i="1" dirty="0"/>
            <a:t> Problem </a:t>
          </a:r>
          <a:r>
            <a:rPr lang="sr-Latn-RS" dirty="0"/>
            <a:t>(netačan rezime problem)</a:t>
          </a:r>
          <a:endParaRPr lang="en-US" dirty="0"/>
        </a:p>
      </dgm:t>
    </dgm:pt>
    <dgm:pt modelId="{6277F543-08E3-488E-A2AB-B11B7F40DC32}" type="parTrans" cxnId="{795014A9-1159-49CE-84E2-E4DAD02D4C90}">
      <dgm:prSet/>
      <dgm:spPr/>
      <dgm:t>
        <a:bodyPr/>
        <a:lstStyle/>
        <a:p>
          <a:endParaRPr lang="en-US"/>
        </a:p>
      </dgm:t>
    </dgm:pt>
    <dgm:pt modelId="{066AFE81-BF5B-4A0E-B2CD-342654D610B5}" type="sibTrans" cxnId="{795014A9-1159-49CE-84E2-E4DAD02D4C90}">
      <dgm:prSet/>
      <dgm:spPr/>
      <dgm:t>
        <a:bodyPr/>
        <a:lstStyle/>
        <a:p>
          <a:endParaRPr lang="en-US"/>
        </a:p>
      </dgm:t>
    </dgm:pt>
    <dgm:pt modelId="{0C1DD10F-DFA5-45BF-89EF-FE2066914298}">
      <dgm:prSet/>
      <dgm:spPr/>
      <dgm:t>
        <a:bodyPr/>
        <a:lstStyle/>
        <a:p>
          <a:r>
            <a:rPr lang="sr-Latn-RS" b="1" i="1" dirty="0" err="1"/>
            <a:t>Lost</a:t>
          </a:r>
          <a:r>
            <a:rPr lang="sr-Latn-RS" b="1" i="1" dirty="0"/>
            <a:t> </a:t>
          </a:r>
          <a:r>
            <a:rPr lang="sr-Latn-RS" b="1" i="1" dirty="0" err="1"/>
            <a:t>Update</a:t>
          </a:r>
          <a:r>
            <a:rPr lang="sr-Latn-RS" b="1" i="1" dirty="0"/>
            <a:t> Problem </a:t>
          </a:r>
          <a:r>
            <a:rPr lang="sr-Latn-RS" dirty="0"/>
            <a:t>(problem izgubljenog ažuriranja)</a:t>
          </a:r>
          <a:endParaRPr lang="en-US" dirty="0"/>
        </a:p>
      </dgm:t>
    </dgm:pt>
    <dgm:pt modelId="{88013AED-96B7-4A18-A2D9-A9A12AC9D8A2}" type="parTrans" cxnId="{69240570-DAA7-44DC-80BE-7AEB43CB8174}">
      <dgm:prSet/>
      <dgm:spPr/>
      <dgm:t>
        <a:bodyPr/>
        <a:lstStyle/>
        <a:p>
          <a:endParaRPr lang="en-US"/>
        </a:p>
      </dgm:t>
    </dgm:pt>
    <dgm:pt modelId="{FF9075DE-31EA-475F-B6B5-5194D448F5E3}" type="sibTrans" cxnId="{69240570-DAA7-44DC-80BE-7AEB43CB8174}">
      <dgm:prSet/>
      <dgm:spPr/>
      <dgm:t>
        <a:bodyPr/>
        <a:lstStyle/>
        <a:p>
          <a:endParaRPr lang="en-US"/>
        </a:p>
      </dgm:t>
    </dgm:pt>
    <dgm:pt modelId="{2D835D56-EDA7-4EF5-AD0F-030E349ABE81}">
      <dgm:prSet/>
      <dgm:spPr/>
      <dgm:t>
        <a:bodyPr/>
        <a:lstStyle/>
        <a:p>
          <a:r>
            <a:rPr lang="sr-Latn-RS" b="1" i="1" dirty="0" err="1"/>
            <a:t>Unrepeatable</a:t>
          </a:r>
          <a:r>
            <a:rPr lang="sr-Latn-RS" b="1" i="1" dirty="0"/>
            <a:t> </a:t>
          </a:r>
          <a:r>
            <a:rPr lang="sr-Latn-RS" b="1" i="1" dirty="0" err="1"/>
            <a:t>Read</a:t>
          </a:r>
          <a:r>
            <a:rPr lang="sr-Latn-RS" b="1" i="1" dirty="0"/>
            <a:t> Problem </a:t>
          </a:r>
          <a:r>
            <a:rPr lang="sr-Latn-RS" dirty="0"/>
            <a:t>(neponovljiv problem čitanja)</a:t>
          </a:r>
          <a:endParaRPr lang="en-US" dirty="0"/>
        </a:p>
      </dgm:t>
    </dgm:pt>
    <dgm:pt modelId="{D41B326C-2581-4F7B-B7FA-F8E3D1CB0C56}" type="parTrans" cxnId="{EB039256-12CB-4845-8859-E3E2CC5839F4}">
      <dgm:prSet/>
      <dgm:spPr/>
      <dgm:t>
        <a:bodyPr/>
        <a:lstStyle/>
        <a:p>
          <a:endParaRPr lang="en-US"/>
        </a:p>
      </dgm:t>
    </dgm:pt>
    <dgm:pt modelId="{8A0B0BA9-2669-49B7-9FF2-BA34E56413AD}" type="sibTrans" cxnId="{EB039256-12CB-4845-8859-E3E2CC5839F4}">
      <dgm:prSet/>
      <dgm:spPr/>
      <dgm:t>
        <a:bodyPr/>
        <a:lstStyle/>
        <a:p>
          <a:endParaRPr lang="en-US"/>
        </a:p>
      </dgm:t>
    </dgm:pt>
    <dgm:pt modelId="{BF48444B-EA6F-4735-8A85-2C43136F0A1D}">
      <dgm:prSet/>
      <dgm:spPr/>
      <dgm:t>
        <a:bodyPr/>
        <a:lstStyle/>
        <a:p>
          <a:r>
            <a:rPr lang="sr-Latn-RS" b="1" i="1" dirty="0" err="1"/>
            <a:t>Phantom</a:t>
          </a:r>
          <a:r>
            <a:rPr lang="sr-Latn-RS" b="1" i="1" dirty="0"/>
            <a:t> </a:t>
          </a:r>
          <a:r>
            <a:rPr lang="sr-Latn-RS" b="1" i="1" dirty="0" err="1"/>
            <a:t>Read</a:t>
          </a:r>
          <a:r>
            <a:rPr lang="sr-Latn-RS" b="1" i="1" dirty="0"/>
            <a:t> Problem </a:t>
          </a:r>
          <a:r>
            <a:rPr lang="sr-Latn-RS" dirty="0"/>
            <a:t>(fantomski problem čitanja)</a:t>
          </a:r>
          <a:endParaRPr lang="en-US" dirty="0"/>
        </a:p>
      </dgm:t>
    </dgm:pt>
    <dgm:pt modelId="{D21AA459-73EE-458D-8A42-43B72E4D28AD}" type="parTrans" cxnId="{112EB1E3-5DA4-4EA1-9575-20D450A2205E}">
      <dgm:prSet/>
      <dgm:spPr/>
      <dgm:t>
        <a:bodyPr/>
        <a:lstStyle/>
        <a:p>
          <a:endParaRPr lang="en-US"/>
        </a:p>
      </dgm:t>
    </dgm:pt>
    <dgm:pt modelId="{607B506B-B939-400F-B92E-ECF9B2283A94}" type="sibTrans" cxnId="{112EB1E3-5DA4-4EA1-9575-20D450A2205E}">
      <dgm:prSet/>
      <dgm:spPr/>
      <dgm:t>
        <a:bodyPr/>
        <a:lstStyle/>
        <a:p>
          <a:endParaRPr lang="en-US"/>
        </a:p>
      </dgm:t>
    </dgm:pt>
    <dgm:pt modelId="{3BFEAA45-1591-4BC8-B105-FA3C0FFD69C8}" type="pres">
      <dgm:prSet presAssocID="{B8102CAB-1A44-4593-8AD3-0CE8B443455D}" presName="diagram" presStyleCnt="0">
        <dgm:presLayoutVars>
          <dgm:dir/>
          <dgm:resizeHandles val="exact"/>
        </dgm:presLayoutVars>
      </dgm:prSet>
      <dgm:spPr/>
    </dgm:pt>
    <dgm:pt modelId="{4D1E862E-CBA2-4A53-8254-47204B7267D4}" type="pres">
      <dgm:prSet presAssocID="{C3988A37-5BBA-40C1-B960-1AD505999E85}" presName="node" presStyleLbl="node1" presStyleIdx="0" presStyleCnt="5">
        <dgm:presLayoutVars>
          <dgm:bulletEnabled val="1"/>
        </dgm:presLayoutVars>
      </dgm:prSet>
      <dgm:spPr/>
    </dgm:pt>
    <dgm:pt modelId="{A8994F3D-AD2B-4927-BFD5-BC4F231BB826}" type="pres">
      <dgm:prSet presAssocID="{A72DE547-7D6E-42D8-B8E0-096687826516}" presName="sibTrans" presStyleCnt="0"/>
      <dgm:spPr/>
    </dgm:pt>
    <dgm:pt modelId="{4E3CCCD7-44DE-4890-84FE-4D3877B4BE4B}" type="pres">
      <dgm:prSet presAssocID="{32B076F7-D674-4B5D-AD6D-72473421B961}" presName="node" presStyleLbl="node1" presStyleIdx="1" presStyleCnt="5">
        <dgm:presLayoutVars>
          <dgm:bulletEnabled val="1"/>
        </dgm:presLayoutVars>
      </dgm:prSet>
      <dgm:spPr/>
    </dgm:pt>
    <dgm:pt modelId="{556DED6E-B153-4EF3-BEC2-6F2E0465B3C0}" type="pres">
      <dgm:prSet presAssocID="{066AFE81-BF5B-4A0E-B2CD-342654D610B5}" presName="sibTrans" presStyleCnt="0"/>
      <dgm:spPr/>
    </dgm:pt>
    <dgm:pt modelId="{3C400CD5-5651-4B75-93CB-DC5AC305AE72}" type="pres">
      <dgm:prSet presAssocID="{0C1DD10F-DFA5-45BF-89EF-FE2066914298}" presName="node" presStyleLbl="node1" presStyleIdx="2" presStyleCnt="5">
        <dgm:presLayoutVars>
          <dgm:bulletEnabled val="1"/>
        </dgm:presLayoutVars>
      </dgm:prSet>
      <dgm:spPr/>
    </dgm:pt>
    <dgm:pt modelId="{83E3858D-931E-4F52-99D0-D2A99475417F}" type="pres">
      <dgm:prSet presAssocID="{FF9075DE-31EA-475F-B6B5-5194D448F5E3}" presName="sibTrans" presStyleCnt="0"/>
      <dgm:spPr/>
    </dgm:pt>
    <dgm:pt modelId="{B12811F8-DD15-4CAD-A815-266BBFDB280D}" type="pres">
      <dgm:prSet presAssocID="{2D835D56-EDA7-4EF5-AD0F-030E349ABE81}" presName="node" presStyleLbl="node1" presStyleIdx="3" presStyleCnt="5">
        <dgm:presLayoutVars>
          <dgm:bulletEnabled val="1"/>
        </dgm:presLayoutVars>
      </dgm:prSet>
      <dgm:spPr/>
    </dgm:pt>
    <dgm:pt modelId="{427ADE29-0C71-4DFA-B355-F8A2B364C13B}" type="pres">
      <dgm:prSet presAssocID="{8A0B0BA9-2669-49B7-9FF2-BA34E56413AD}" presName="sibTrans" presStyleCnt="0"/>
      <dgm:spPr/>
    </dgm:pt>
    <dgm:pt modelId="{FEDCBA8D-1523-4685-81AC-A003E48DDD0B}" type="pres">
      <dgm:prSet presAssocID="{BF48444B-EA6F-4735-8A85-2C43136F0A1D}" presName="node" presStyleLbl="node1" presStyleIdx="4" presStyleCnt="5">
        <dgm:presLayoutVars>
          <dgm:bulletEnabled val="1"/>
        </dgm:presLayoutVars>
      </dgm:prSet>
      <dgm:spPr/>
    </dgm:pt>
  </dgm:ptLst>
  <dgm:cxnLst>
    <dgm:cxn modelId="{7446EF0C-F184-4028-A584-B3DA83383B25}" type="presOf" srcId="{C3988A37-5BBA-40C1-B960-1AD505999E85}" destId="{4D1E862E-CBA2-4A53-8254-47204B7267D4}" srcOrd="0" destOrd="0" presId="urn:microsoft.com/office/officeart/2005/8/layout/default"/>
    <dgm:cxn modelId="{3E205428-178F-4E54-ACC0-30A1466DF47E}" type="presOf" srcId="{0C1DD10F-DFA5-45BF-89EF-FE2066914298}" destId="{3C400CD5-5651-4B75-93CB-DC5AC305AE72}" srcOrd="0" destOrd="0" presId="urn:microsoft.com/office/officeart/2005/8/layout/default"/>
    <dgm:cxn modelId="{CD7C275F-5580-43CF-AE40-C2DC3287AEEA}" type="presOf" srcId="{2D835D56-EDA7-4EF5-AD0F-030E349ABE81}" destId="{B12811F8-DD15-4CAD-A815-266BBFDB280D}" srcOrd="0" destOrd="0" presId="urn:microsoft.com/office/officeart/2005/8/layout/default"/>
    <dgm:cxn modelId="{396A6464-F474-444E-A6D0-BAFCE82D953A}" srcId="{B8102CAB-1A44-4593-8AD3-0CE8B443455D}" destId="{C3988A37-5BBA-40C1-B960-1AD505999E85}" srcOrd="0" destOrd="0" parTransId="{595C5AAF-71AF-4BB3-8C31-DF9EB65B5713}" sibTransId="{A72DE547-7D6E-42D8-B8E0-096687826516}"/>
    <dgm:cxn modelId="{69240570-DAA7-44DC-80BE-7AEB43CB8174}" srcId="{B8102CAB-1A44-4593-8AD3-0CE8B443455D}" destId="{0C1DD10F-DFA5-45BF-89EF-FE2066914298}" srcOrd="2" destOrd="0" parTransId="{88013AED-96B7-4A18-A2D9-A9A12AC9D8A2}" sibTransId="{FF9075DE-31EA-475F-B6B5-5194D448F5E3}"/>
    <dgm:cxn modelId="{EB039256-12CB-4845-8859-E3E2CC5839F4}" srcId="{B8102CAB-1A44-4593-8AD3-0CE8B443455D}" destId="{2D835D56-EDA7-4EF5-AD0F-030E349ABE81}" srcOrd="3" destOrd="0" parTransId="{D41B326C-2581-4F7B-B7FA-F8E3D1CB0C56}" sibTransId="{8A0B0BA9-2669-49B7-9FF2-BA34E56413AD}"/>
    <dgm:cxn modelId="{815E7159-102C-4598-882B-ACA882C5CE9F}" type="presOf" srcId="{BF48444B-EA6F-4735-8A85-2C43136F0A1D}" destId="{FEDCBA8D-1523-4685-81AC-A003E48DDD0B}" srcOrd="0" destOrd="0" presId="urn:microsoft.com/office/officeart/2005/8/layout/default"/>
    <dgm:cxn modelId="{0F298A9E-FA38-4EDE-B45C-091BF45301F7}" type="presOf" srcId="{B8102CAB-1A44-4593-8AD3-0CE8B443455D}" destId="{3BFEAA45-1591-4BC8-B105-FA3C0FFD69C8}" srcOrd="0" destOrd="0" presId="urn:microsoft.com/office/officeart/2005/8/layout/default"/>
    <dgm:cxn modelId="{B19A2EA0-FB48-4307-98BD-71E2B1A41681}" type="presOf" srcId="{32B076F7-D674-4B5D-AD6D-72473421B961}" destId="{4E3CCCD7-44DE-4890-84FE-4D3877B4BE4B}" srcOrd="0" destOrd="0" presId="urn:microsoft.com/office/officeart/2005/8/layout/default"/>
    <dgm:cxn modelId="{795014A9-1159-49CE-84E2-E4DAD02D4C90}" srcId="{B8102CAB-1A44-4593-8AD3-0CE8B443455D}" destId="{32B076F7-D674-4B5D-AD6D-72473421B961}" srcOrd="1" destOrd="0" parTransId="{6277F543-08E3-488E-A2AB-B11B7F40DC32}" sibTransId="{066AFE81-BF5B-4A0E-B2CD-342654D610B5}"/>
    <dgm:cxn modelId="{112EB1E3-5DA4-4EA1-9575-20D450A2205E}" srcId="{B8102CAB-1A44-4593-8AD3-0CE8B443455D}" destId="{BF48444B-EA6F-4735-8A85-2C43136F0A1D}" srcOrd="4" destOrd="0" parTransId="{D21AA459-73EE-458D-8A42-43B72E4D28AD}" sibTransId="{607B506B-B939-400F-B92E-ECF9B2283A94}"/>
    <dgm:cxn modelId="{85295391-3BBE-443B-9D41-EDDB3EF953C9}" type="presParOf" srcId="{3BFEAA45-1591-4BC8-B105-FA3C0FFD69C8}" destId="{4D1E862E-CBA2-4A53-8254-47204B7267D4}" srcOrd="0" destOrd="0" presId="urn:microsoft.com/office/officeart/2005/8/layout/default"/>
    <dgm:cxn modelId="{8351BC59-1E1D-40EE-B61D-2E7B0A09C202}" type="presParOf" srcId="{3BFEAA45-1591-4BC8-B105-FA3C0FFD69C8}" destId="{A8994F3D-AD2B-4927-BFD5-BC4F231BB826}" srcOrd="1" destOrd="0" presId="urn:microsoft.com/office/officeart/2005/8/layout/default"/>
    <dgm:cxn modelId="{1ACB53F1-D27E-4AC7-B762-442871784B9F}" type="presParOf" srcId="{3BFEAA45-1591-4BC8-B105-FA3C0FFD69C8}" destId="{4E3CCCD7-44DE-4890-84FE-4D3877B4BE4B}" srcOrd="2" destOrd="0" presId="urn:microsoft.com/office/officeart/2005/8/layout/default"/>
    <dgm:cxn modelId="{C636DD7E-2D90-4378-8568-D780609A72B0}" type="presParOf" srcId="{3BFEAA45-1591-4BC8-B105-FA3C0FFD69C8}" destId="{556DED6E-B153-4EF3-BEC2-6F2E0465B3C0}" srcOrd="3" destOrd="0" presId="urn:microsoft.com/office/officeart/2005/8/layout/default"/>
    <dgm:cxn modelId="{0B0C0734-A895-484E-8FCF-6CDF067948C5}" type="presParOf" srcId="{3BFEAA45-1591-4BC8-B105-FA3C0FFD69C8}" destId="{3C400CD5-5651-4B75-93CB-DC5AC305AE72}" srcOrd="4" destOrd="0" presId="urn:microsoft.com/office/officeart/2005/8/layout/default"/>
    <dgm:cxn modelId="{CEB0E18C-AEF5-4DD0-A124-89F2615742BD}" type="presParOf" srcId="{3BFEAA45-1591-4BC8-B105-FA3C0FFD69C8}" destId="{83E3858D-931E-4F52-99D0-D2A99475417F}" srcOrd="5" destOrd="0" presId="urn:microsoft.com/office/officeart/2005/8/layout/default"/>
    <dgm:cxn modelId="{CBEBB9E0-7816-4362-A40D-BDF9F084D5AC}" type="presParOf" srcId="{3BFEAA45-1591-4BC8-B105-FA3C0FFD69C8}" destId="{B12811F8-DD15-4CAD-A815-266BBFDB280D}" srcOrd="6" destOrd="0" presId="urn:microsoft.com/office/officeart/2005/8/layout/default"/>
    <dgm:cxn modelId="{8CF059FE-CA84-4DA8-8F2E-F891CF4A21D3}" type="presParOf" srcId="{3BFEAA45-1591-4BC8-B105-FA3C0FFD69C8}" destId="{427ADE29-0C71-4DFA-B355-F8A2B364C13B}" srcOrd="7" destOrd="0" presId="urn:microsoft.com/office/officeart/2005/8/layout/default"/>
    <dgm:cxn modelId="{17191041-C427-4E5B-948F-CC8C881C834E}" type="presParOf" srcId="{3BFEAA45-1591-4BC8-B105-FA3C0FFD69C8}" destId="{FEDCBA8D-1523-4685-81AC-A003E48DDD0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AFCEB5-6407-4887-95D1-9BBA00A3FAA3}"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B062BE93-7769-4F5B-8145-F48D83BCC54C}">
      <dgm:prSet/>
      <dgm:spPr/>
      <dgm:t>
        <a:bodyPr/>
        <a:lstStyle/>
        <a:p>
          <a:r>
            <a:rPr lang="sr-Latn-RS" b="1" i="1" dirty="0"/>
            <a:t>Lock Based Protocols (Simplistic Lock, Pre-claiming, 2PL, Strict 2PL, Deadlock)</a:t>
          </a:r>
          <a:endParaRPr lang="en-US" dirty="0"/>
        </a:p>
      </dgm:t>
    </dgm:pt>
    <dgm:pt modelId="{8F5321BE-7195-4F44-8350-78D07810E54B}" type="parTrans" cxnId="{DD06B550-49AB-4AC9-9C79-A9D4C15EECBF}">
      <dgm:prSet/>
      <dgm:spPr/>
      <dgm:t>
        <a:bodyPr/>
        <a:lstStyle/>
        <a:p>
          <a:endParaRPr lang="en-US"/>
        </a:p>
      </dgm:t>
    </dgm:pt>
    <dgm:pt modelId="{A72F915C-094B-4F46-9E79-1F6150DE5CCB}" type="sibTrans" cxnId="{DD06B550-49AB-4AC9-9C79-A9D4C15EECBF}">
      <dgm:prSet/>
      <dgm:spPr/>
      <dgm:t>
        <a:bodyPr/>
        <a:lstStyle/>
        <a:p>
          <a:endParaRPr lang="en-US"/>
        </a:p>
      </dgm:t>
    </dgm:pt>
    <dgm:pt modelId="{8DAF62AE-426C-4BDF-8F45-42215BD96340}">
      <dgm:prSet/>
      <dgm:spPr/>
      <dgm:t>
        <a:bodyPr/>
        <a:lstStyle/>
        <a:p>
          <a:r>
            <a:rPr lang="sr-Latn-RS" b="1" i="1" dirty="0"/>
            <a:t>Time-</a:t>
          </a:r>
          <a:r>
            <a:rPr lang="sr-Latn-RS" b="1" i="1" dirty="0" err="1"/>
            <a:t>Stamp</a:t>
          </a:r>
          <a:r>
            <a:rPr lang="sr-Latn-RS" b="1" i="1" dirty="0"/>
            <a:t> </a:t>
          </a:r>
          <a:r>
            <a:rPr lang="sr-Latn-RS" b="1" i="1" dirty="0" err="1"/>
            <a:t>Based</a:t>
          </a:r>
          <a:r>
            <a:rPr lang="sr-Latn-RS" b="1" i="1" dirty="0"/>
            <a:t> </a:t>
          </a:r>
          <a:r>
            <a:rPr lang="sr-Latn-RS" b="1" i="1" dirty="0" err="1"/>
            <a:t>Protocol</a:t>
          </a:r>
          <a:endParaRPr lang="en-US" dirty="0" err="1"/>
        </a:p>
      </dgm:t>
    </dgm:pt>
    <dgm:pt modelId="{67735E06-E557-43BE-856B-4632D96644F5}" type="parTrans" cxnId="{E97AD02F-DB5A-4C25-81C8-7EB00DD46985}">
      <dgm:prSet/>
      <dgm:spPr/>
      <dgm:t>
        <a:bodyPr/>
        <a:lstStyle/>
        <a:p>
          <a:endParaRPr lang="en-US"/>
        </a:p>
      </dgm:t>
    </dgm:pt>
    <dgm:pt modelId="{2F89A9CD-2D93-4C5C-AF10-9E005EDC1A43}" type="sibTrans" cxnId="{E97AD02F-DB5A-4C25-81C8-7EB00DD46985}">
      <dgm:prSet/>
      <dgm:spPr/>
      <dgm:t>
        <a:bodyPr/>
        <a:lstStyle/>
        <a:p>
          <a:endParaRPr lang="en-US"/>
        </a:p>
      </dgm:t>
    </dgm:pt>
    <dgm:pt modelId="{4ECCA035-1D95-4C61-8AC0-FCF4D60AC69E}">
      <dgm:prSet/>
      <dgm:spPr/>
      <dgm:t>
        <a:bodyPr/>
        <a:lstStyle/>
        <a:p>
          <a:r>
            <a:rPr lang="sr-Latn-RS" b="1" i="1" dirty="0" err="1"/>
            <a:t>Validation</a:t>
          </a:r>
          <a:r>
            <a:rPr lang="sr-Latn-RS" b="1" i="1" dirty="0"/>
            <a:t> </a:t>
          </a:r>
          <a:r>
            <a:rPr lang="sr-Latn-RS" b="1" i="1" dirty="0" err="1"/>
            <a:t>Based</a:t>
          </a:r>
          <a:r>
            <a:rPr lang="sr-Latn-RS" b="1" i="1" dirty="0"/>
            <a:t> </a:t>
          </a:r>
          <a:r>
            <a:rPr lang="sr-Latn-RS" b="1" i="1" dirty="0" err="1"/>
            <a:t>Protocol</a:t>
          </a:r>
          <a:endParaRPr lang="en-US" dirty="0" err="1"/>
        </a:p>
      </dgm:t>
    </dgm:pt>
    <dgm:pt modelId="{A8F2C4FB-6373-410E-8AC2-7F8D7B88E933}" type="parTrans" cxnId="{A99CBE31-A58C-46EC-9B86-D52D2C27F121}">
      <dgm:prSet/>
      <dgm:spPr/>
      <dgm:t>
        <a:bodyPr/>
        <a:lstStyle/>
        <a:p>
          <a:endParaRPr lang="en-US"/>
        </a:p>
      </dgm:t>
    </dgm:pt>
    <dgm:pt modelId="{6EFC3985-D558-450C-BCFF-0E4A995FCEA1}" type="sibTrans" cxnId="{A99CBE31-A58C-46EC-9B86-D52D2C27F121}">
      <dgm:prSet/>
      <dgm:spPr/>
      <dgm:t>
        <a:bodyPr/>
        <a:lstStyle/>
        <a:p>
          <a:endParaRPr lang="en-US"/>
        </a:p>
      </dgm:t>
    </dgm:pt>
    <dgm:pt modelId="{4BF44058-40ED-4D63-A5A4-C27BD7D49130}">
      <dgm:prSet/>
      <dgm:spPr/>
      <dgm:t>
        <a:bodyPr/>
        <a:lstStyle/>
        <a:p>
          <a:r>
            <a:rPr lang="sr-Latn-RS" b="1" i="1" dirty="0" err="1"/>
            <a:t>Multiversion</a:t>
          </a:r>
          <a:r>
            <a:rPr lang="sr-Latn-RS" b="1" i="1" dirty="0"/>
            <a:t> </a:t>
          </a:r>
          <a:r>
            <a:rPr lang="sr-Latn-RS" b="1" i="1" dirty="0" err="1"/>
            <a:t>Concurency</a:t>
          </a:r>
          <a:r>
            <a:rPr lang="sr-Latn-RS" b="1" i="1" dirty="0"/>
            <a:t> </a:t>
          </a:r>
          <a:r>
            <a:rPr lang="sr-Latn-RS" b="1" i="1" dirty="0" err="1"/>
            <a:t>Control</a:t>
          </a:r>
          <a:r>
            <a:rPr lang="sr-Latn-RS" b="1" i="1" dirty="0"/>
            <a:t> </a:t>
          </a:r>
          <a:r>
            <a:rPr lang="sr-Latn-RS" b="1" i="1" dirty="0" err="1"/>
            <a:t>Protocol</a:t>
          </a:r>
          <a:endParaRPr lang="en-US" dirty="0" err="1"/>
        </a:p>
      </dgm:t>
    </dgm:pt>
    <dgm:pt modelId="{498930A2-A4A2-4A42-82AF-11C25FDD248D}" type="parTrans" cxnId="{A30CD5A7-38C7-457D-B3C7-89AAFD579270}">
      <dgm:prSet/>
      <dgm:spPr/>
      <dgm:t>
        <a:bodyPr/>
        <a:lstStyle/>
        <a:p>
          <a:endParaRPr lang="en-US"/>
        </a:p>
      </dgm:t>
    </dgm:pt>
    <dgm:pt modelId="{70C02EAA-27F0-47F3-9802-5A4B3F0A531C}" type="sibTrans" cxnId="{A30CD5A7-38C7-457D-B3C7-89AAFD579270}">
      <dgm:prSet/>
      <dgm:spPr/>
      <dgm:t>
        <a:bodyPr/>
        <a:lstStyle/>
        <a:p>
          <a:endParaRPr lang="en-US"/>
        </a:p>
      </dgm:t>
    </dgm:pt>
    <dgm:pt modelId="{8D0284D9-D156-4272-B15A-FBDCC8DEBF61}" type="pres">
      <dgm:prSet presAssocID="{B7AFCEB5-6407-4887-95D1-9BBA00A3FAA3}" presName="diagram" presStyleCnt="0">
        <dgm:presLayoutVars>
          <dgm:dir/>
          <dgm:resizeHandles val="exact"/>
        </dgm:presLayoutVars>
      </dgm:prSet>
      <dgm:spPr/>
    </dgm:pt>
    <dgm:pt modelId="{33A16E8B-70CB-4670-828B-A0527158E9DA}" type="pres">
      <dgm:prSet presAssocID="{B062BE93-7769-4F5B-8145-F48D83BCC54C}" presName="arrow" presStyleLbl="node1" presStyleIdx="0" presStyleCnt="4">
        <dgm:presLayoutVars>
          <dgm:bulletEnabled val="1"/>
        </dgm:presLayoutVars>
      </dgm:prSet>
      <dgm:spPr/>
    </dgm:pt>
    <dgm:pt modelId="{F838540B-7B82-45B8-A76F-28AD3696C88C}" type="pres">
      <dgm:prSet presAssocID="{8DAF62AE-426C-4BDF-8F45-42215BD96340}" presName="arrow" presStyleLbl="node1" presStyleIdx="1" presStyleCnt="4">
        <dgm:presLayoutVars>
          <dgm:bulletEnabled val="1"/>
        </dgm:presLayoutVars>
      </dgm:prSet>
      <dgm:spPr/>
    </dgm:pt>
    <dgm:pt modelId="{2A279814-8781-4020-B906-47D93CC1A64D}" type="pres">
      <dgm:prSet presAssocID="{4ECCA035-1D95-4C61-8AC0-FCF4D60AC69E}" presName="arrow" presStyleLbl="node1" presStyleIdx="2" presStyleCnt="4">
        <dgm:presLayoutVars>
          <dgm:bulletEnabled val="1"/>
        </dgm:presLayoutVars>
      </dgm:prSet>
      <dgm:spPr/>
    </dgm:pt>
    <dgm:pt modelId="{0C6D0E5F-2550-499F-BE85-8221C07717C5}" type="pres">
      <dgm:prSet presAssocID="{4BF44058-40ED-4D63-A5A4-C27BD7D49130}" presName="arrow" presStyleLbl="node1" presStyleIdx="3" presStyleCnt="4">
        <dgm:presLayoutVars>
          <dgm:bulletEnabled val="1"/>
        </dgm:presLayoutVars>
      </dgm:prSet>
      <dgm:spPr/>
    </dgm:pt>
  </dgm:ptLst>
  <dgm:cxnLst>
    <dgm:cxn modelId="{E97AD02F-DB5A-4C25-81C8-7EB00DD46985}" srcId="{B7AFCEB5-6407-4887-95D1-9BBA00A3FAA3}" destId="{8DAF62AE-426C-4BDF-8F45-42215BD96340}" srcOrd="1" destOrd="0" parTransId="{67735E06-E557-43BE-856B-4632D96644F5}" sibTransId="{2F89A9CD-2D93-4C5C-AF10-9E005EDC1A43}"/>
    <dgm:cxn modelId="{A99CBE31-A58C-46EC-9B86-D52D2C27F121}" srcId="{B7AFCEB5-6407-4887-95D1-9BBA00A3FAA3}" destId="{4ECCA035-1D95-4C61-8AC0-FCF4D60AC69E}" srcOrd="2" destOrd="0" parTransId="{A8F2C4FB-6373-410E-8AC2-7F8D7B88E933}" sibTransId="{6EFC3985-D558-450C-BCFF-0E4A995FCEA1}"/>
    <dgm:cxn modelId="{DD06B550-49AB-4AC9-9C79-A9D4C15EECBF}" srcId="{B7AFCEB5-6407-4887-95D1-9BBA00A3FAA3}" destId="{B062BE93-7769-4F5B-8145-F48D83BCC54C}" srcOrd="0" destOrd="0" parTransId="{8F5321BE-7195-4F44-8350-78D07810E54B}" sibTransId="{A72F915C-094B-4F46-9E79-1F6150DE5CCB}"/>
    <dgm:cxn modelId="{78428A7E-F6AA-4003-9E4A-3DFB6402726C}" type="presOf" srcId="{B062BE93-7769-4F5B-8145-F48D83BCC54C}" destId="{33A16E8B-70CB-4670-828B-A0527158E9DA}" srcOrd="0" destOrd="0" presId="urn:microsoft.com/office/officeart/2005/8/layout/arrow5"/>
    <dgm:cxn modelId="{359D7A96-4E9D-4E06-8A0A-A01CF0539CA1}" type="presOf" srcId="{8DAF62AE-426C-4BDF-8F45-42215BD96340}" destId="{F838540B-7B82-45B8-A76F-28AD3696C88C}" srcOrd="0" destOrd="0" presId="urn:microsoft.com/office/officeart/2005/8/layout/arrow5"/>
    <dgm:cxn modelId="{A9469A9E-3E5A-4B89-A45B-79CE2D59FF35}" type="presOf" srcId="{B7AFCEB5-6407-4887-95D1-9BBA00A3FAA3}" destId="{8D0284D9-D156-4272-B15A-FBDCC8DEBF61}" srcOrd="0" destOrd="0" presId="urn:microsoft.com/office/officeart/2005/8/layout/arrow5"/>
    <dgm:cxn modelId="{A30CD5A7-38C7-457D-B3C7-89AAFD579270}" srcId="{B7AFCEB5-6407-4887-95D1-9BBA00A3FAA3}" destId="{4BF44058-40ED-4D63-A5A4-C27BD7D49130}" srcOrd="3" destOrd="0" parTransId="{498930A2-A4A2-4A42-82AF-11C25FDD248D}" sibTransId="{70C02EAA-27F0-47F3-9802-5A4B3F0A531C}"/>
    <dgm:cxn modelId="{B77FE7D0-B1C9-4E86-B5EB-985558110EC0}" type="presOf" srcId="{4BF44058-40ED-4D63-A5A4-C27BD7D49130}" destId="{0C6D0E5F-2550-499F-BE85-8221C07717C5}" srcOrd="0" destOrd="0" presId="urn:microsoft.com/office/officeart/2005/8/layout/arrow5"/>
    <dgm:cxn modelId="{780F67EA-D759-4D40-A7F6-46BC5C9A9745}" type="presOf" srcId="{4ECCA035-1D95-4C61-8AC0-FCF4D60AC69E}" destId="{2A279814-8781-4020-B906-47D93CC1A64D}" srcOrd="0" destOrd="0" presId="urn:microsoft.com/office/officeart/2005/8/layout/arrow5"/>
    <dgm:cxn modelId="{3CD9D70B-6AA4-4206-BE95-4311588A81E3}" type="presParOf" srcId="{8D0284D9-D156-4272-B15A-FBDCC8DEBF61}" destId="{33A16E8B-70CB-4670-828B-A0527158E9DA}" srcOrd="0" destOrd="0" presId="urn:microsoft.com/office/officeart/2005/8/layout/arrow5"/>
    <dgm:cxn modelId="{45F4929B-C4C7-4188-BA08-12020BFDF73B}" type="presParOf" srcId="{8D0284D9-D156-4272-B15A-FBDCC8DEBF61}" destId="{F838540B-7B82-45B8-A76F-28AD3696C88C}" srcOrd="1" destOrd="0" presId="urn:microsoft.com/office/officeart/2005/8/layout/arrow5"/>
    <dgm:cxn modelId="{E83D439B-3863-41D2-AA72-C281A0D44D35}" type="presParOf" srcId="{8D0284D9-D156-4272-B15A-FBDCC8DEBF61}" destId="{2A279814-8781-4020-B906-47D93CC1A64D}" srcOrd="2" destOrd="0" presId="urn:microsoft.com/office/officeart/2005/8/layout/arrow5"/>
    <dgm:cxn modelId="{6C51A592-2190-4982-BC57-3F9C9645ADC7}" type="presParOf" srcId="{8D0284D9-D156-4272-B15A-FBDCC8DEBF61}" destId="{0C6D0E5F-2550-499F-BE85-8221C07717C5}"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1DAE8-9341-460A-9F74-3B55DDF33FFC}">
      <dsp:nvSpPr>
        <dsp:cNvPr id="0" name=""/>
        <dsp:cNvSpPr/>
      </dsp:nvSpPr>
      <dsp:spPr>
        <a:xfrm>
          <a:off x="0" y="481447"/>
          <a:ext cx="6609313" cy="7657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Program u izvršenju DBMS-a koji je ustvari logička jedinica obrade baze podataka</a:t>
          </a:r>
        </a:p>
      </dsp:txBody>
      <dsp:txXfrm>
        <a:off x="37382" y="518829"/>
        <a:ext cx="6534549" cy="691000"/>
      </dsp:txXfrm>
    </dsp:sp>
    <dsp:sp modelId="{C44053D1-C0E1-473D-95F0-59D55E9D3AA3}">
      <dsp:nvSpPr>
        <dsp:cNvPr id="0" name=""/>
        <dsp:cNvSpPr/>
      </dsp:nvSpPr>
      <dsp:spPr>
        <a:xfrm>
          <a:off x="0" y="1287532"/>
          <a:ext cx="6609313" cy="765764"/>
        </a:xfrm>
        <a:prstGeom prst="roundRect">
          <a:avLst/>
        </a:prstGeom>
        <a:solidFill>
          <a:schemeClr val="accent2">
            <a:hueOff val="1157255"/>
            <a:satOff val="38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Izvršni program koji uključuje neke operacije baze podataka (čitanje, upis/dodavanje, brisanje, ažuriranje, modifikovanje, pribavljanje)</a:t>
          </a:r>
        </a:p>
      </dsp:txBody>
      <dsp:txXfrm>
        <a:off x="37382" y="1324914"/>
        <a:ext cx="6534549" cy="691000"/>
      </dsp:txXfrm>
    </dsp:sp>
    <dsp:sp modelId="{8F23FC98-A76A-4698-93A7-5F81CC99F472}">
      <dsp:nvSpPr>
        <dsp:cNvPr id="0" name=""/>
        <dsp:cNvSpPr/>
      </dsp:nvSpPr>
      <dsp:spPr>
        <a:xfrm>
          <a:off x="0" y="2093617"/>
          <a:ext cx="6609313" cy="765764"/>
        </a:xfrm>
        <a:prstGeom prst="roundRect">
          <a:avLst/>
        </a:prstGeom>
        <a:solidFill>
          <a:schemeClr val="accent2">
            <a:hueOff val="2314511"/>
            <a:satOff val="77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Gradivni blokovi svake transakcije: čitanje i upisivanje</a:t>
          </a:r>
        </a:p>
      </dsp:txBody>
      <dsp:txXfrm>
        <a:off x="37382" y="2130999"/>
        <a:ext cx="6534549" cy="691000"/>
      </dsp:txXfrm>
    </dsp:sp>
    <dsp:sp modelId="{A9834F4B-7AFD-4D6F-B7FE-EB1ECD7BAEF4}">
      <dsp:nvSpPr>
        <dsp:cNvPr id="0" name=""/>
        <dsp:cNvSpPr/>
      </dsp:nvSpPr>
      <dsp:spPr>
        <a:xfrm>
          <a:off x="0" y="2899702"/>
          <a:ext cx="6609313" cy="765764"/>
        </a:xfrm>
        <a:prstGeom prst="roundRect">
          <a:avLst/>
        </a:prstGeom>
        <a:solidFill>
          <a:schemeClr val="accent2">
            <a:hueOff val="3471766"/>
            <a:satOff val="1156"/>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Čitanje </a:t>
          </a:r>
          <a:r>
            <a:rPr lang="sr-Latn-RS" sz="1400" kern="1200"/>
            <a:t>obuhvata pronalaženje i prebacivanje odgovarajućeg bloka, koji sadrži traženi element, u bafer glavne memorije, iz koga se po potrebi prebacuje traženi element u odgovarajuću programsku promenljivu</a:t>
          </a:r>
          <a:endParaRPr lang="en-US" sz="1400" kern="1200"/>
        </a:p>
      </dsp:txBody>
      <dsp:txXfrm>
        <a:off x="37382" y="2937084"/>
        <a:ext cx="6534549" cy="691000"/>
      </dsp:txXfrm>
    </dsp:sp>
    <dsp:sp modelId="{253A0E51-46AB-436F-BDA3-1C5187908176}">
      <dsp:nvSpPr>
        <dsp:cNvPr id="0" name=""/>
        <dsp:cNvSpPr/>
      </dsp:nvSpPr>
      <dsp:spPr>
        <a:xfrm>
          <a:off x="0" y="3705787"/>
          <a:ext cx="6609313" cy="765764"/>
        </a:xfrm>
        <a:prstGeom prst="roundRect">
          <a:avLst/>
        </a:prstGeom>
        <a:solidFill>
          <a:schemeClr val="accent2">
            <a:hueOff val="4629022"/>
            <a:satOff val="1541"/>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sr-Latn-RS" sz="1400" kern="1200"/>
            <a:t>Upisivanje vrši traženje i prebacivanje traženog bloka u bafer glavne memorije, nakon čega se vrši upis u odgovarajuću lokaciju bafera glavne memorije, a potom, odmah ili kasnije, se modifikovani blok prebacuje na disk</a:t>
          </a:r>
          <a:endParaRPr lang="en-US" sz="1400" kern="1200"/>
        </a:p>
      </dsp:txBody>
      <dsp:txXfrm>
        <a:off x="37382" y="3743169"/>
        <a:ext cx="6534549" cy="691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E862E-CBA2-4A53-8254-47204B7267D4}">
      <dsp:nvSpPr>
        <dsp:cNvPr id="0" name=""/>
        <dsp:cNvSpPr/>
      </dsp:nvSpPr>
      <dsp:spPr>
        <a:xfrm>
          <a:off x="476240" y="2986"/>
          <a:ext cx="2550629" cy="153037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r-Latn-RS" sz="1600" b="1" i="1" kern="1200" dirty="0" err="1"/>
            <a:t>Temporary</a:t>
          </a:r>
          <a:r>
            <a:rPr lang="sr-Latn-RS" sz="1600" b="1" i="1" kern="1200" dirty="0"/>
            <a:t> </a:t>
          </a:r>
          <a:r>
            <a:rPr lang="sr-Latn-RS" sz="1600" b="1" i="1" kern="1200" dirty="0" err="1"/>
            <a:t>Update</a:t>
          </a:r>
          <a:r>
            <a:rPr lang="sr-Latn-RS" sz="1600" b="1" i="1" kern="1200" dirty="0"/>
            <a:t> Problem</a:t>
          </a:r>
          <a:r>
            <a:rPr lang="sr-Latn-RS" sz="1600" kern="1200" dirty="0"/>
            <a:t> / </a:t>
          </a:r>
          <a:r>
            <a:rPr lang="sr-Latn-RS" sz="1600" b="1" i="1" kern="1200" dirty="0" err="1"/>
            <a:t>Dirty</a:t>
          </a:r>
          <a:r>
            <a:rPr lang="sr-Latn-RS" sz="1600" b="1" i="1" kern="1200" dirty="0"/>
            <a:t> </a:t>
          </a:r>
          <a:r>
            <a:rPr lang="sr-Latn-RS" sz="1600" b="1" i="1" kern="1200" dirty="0" err="1"/>
            <a:t>Read</a:t>
          </a:r>
          <a:r>
            <a:rPr lang="sr-Latn-RS" sz="1600" b="1" i="1" kern="1200" dirty="0"/>
            <a:t> Problem</a:t>
          </a:r>
          <a:r>
            <a:rPr lang="sr-Latn-RS" sz="1600" kern="1200" dirty="0"/>
            <a:t> (problem privremenog ažuriranja / problem prljavog čitanja)</a:t>
          </a:r>
          <a:endParaRPr lang="en-US" sz="1600" kern="1200" dirty="0"/>
        </a:p>
      </dsp:txBody>
      <dsp:txXfrm>
        <a:off x="476240" y="2986"/>
        <a:ext cx="2550629" cy="1530377"/>
      </dsp:txXfrm>
    </dsp:sp>
    <dsp:sp modelId="{4E3CCCD7-44DE-4890-84FE-4D3877B4BE4B}">
      <dsp:nvSpPr>
        <dsp:cNvPr id="0" name=""/>
        <dsp:cNvSpPr/>
      </dsp:nvSpPr>
      <dsp:spPr>
        <a:xfrm>
          <a:off x="3281933" y="2986"/>
          <a:ext cx="2550629" cy="15303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r-Latn-RS" sz="1600" b="1" i="1" kern="1200" dirty="0" err="1"/>
            <a:t>Incorrect</a:t>
          </a:r>
          <a:r>
            <a:rPr lang="sr-Latn-RS" sz="1600" b="1" i="1" kern="1200" dirty="0"/>
            <a:t> </a:t>
          </a:r>
          <a:r>
            <a:rPr lang="sr-Latn-RS" sz="1600" b="1" i="1" kern="1200" dirty="0" err="1"/>
            <a:t>Summary</a:t>
          </a:r>
          <a:r>
            <a:rPr lang="sr-Latn-RS" sz="1600" b="1" i="1" kern="1200" dirty="0"/>
            <a:t> Problem </a:t>
          </a:r>
          <a:r>
            <a:rPr lang="sr-Latn-RS" sz="1600" kern="1200" dirty="0"/>
            <a:t>(netačan rezime problem)</a:t>
          </a:r>
          <a:endParaRPr lang="en-US" sz="1600" kern="1200" dirty="0"/>
        </a:p>
      </dsp:txBody>
      <dsp:txXfrm>
        <a:off x="3281933" y="2986"/>
        <a:ext cx="2550629" cy="1530377"/>
      </dsp:txXfrm>
    </dsp:sp>
    <dsp:sp modelId="{3C400CD5-5651-4B75-93CB-DC5AC305AE72}">
      <dsp:nvSpPr>
        <dsp:cNvPr id="0" name=""/>
        <dsp:cNvSpPr/>
      </dsp:nvSpPr>
      <dsp:spPr>
        <a:xfrm>
          <a:off x="476240" y="1788427"/>
          <a:ext cx="2550629" cy="153037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r-Latn-RS" sz="1600" b="1" i="1" kern="1200" dirty="0" err="1"/>
            <a:t>Lost</a:t>
          </a:r>
          <a:r>
            <a:rPr lang="sr-Latn-RS" sz="1600" b="1" i="1" kern="1200" dirty="0"/>
            <a:t> </a:t>
          </a:r>
          <a:r>
            <a:rPr lang="sr-Latn-RS" sz="1600" b="1" i="1" kern="1200" dirty="0" err="1"/>
            <a:t>Update</a:t>
          </a:r>
          <a:r>
            <a:rPr lang="sr-Latn-RS" sz="1600" b="1" i="1" kern="1200" dirty="0"/>
            <a:t> Problem </a:t>
          </a:r>
          <a:r>
            <a:rPr lang="sr-Latn-RS" sz="1600" kern="1200" dirty="0"/>
            <a:t>(problem izgubljenog ažuriranja)</a:t>
          </a:r>
          <a:endParaRPr lang="en-US" sz="1600" kern="1200" dirty="0"/>
        </a:p>
      </dsp:txBody>
      <dsp:txXfrm>
        <a:off x="476240" y="1788427"/>
        <a:ext cx="2550629" cy="1530377"/>
      </dsp:txXfrm>
    </dsp:sp>
    <dsp:sp modelId="{B12811F8-DD15-4CAD-A815-266BBFDB280D}">
      <dsp:nvSpPr>
        <dsp:cNvPr id="0" name=""/>
        <dsp:cNvSpPr/>
      </dsp:nvSpPr>
      <dsp:spPr>
        <a:xfrm>
          <a:off x="3281933" y="1788427"/>
          <a:ext cx="2550629" cy="153037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r-Latn-RS" sz="1600" b="1" i="1" kern="1200" dirty="0" err="1"/>
            <a:t>Unrepeatable</a:t>
          </a:r>
          <a:r>
            <a:rPr lang="sr-Latn-RS" sz="1600" b="1" i="1" kern="1200" dirty="0"/>
            <a:t> </a:t>
          </a:r>
          <a:r>
            <a:rPr lang="sr-Latn-RS" sz="1600" b="1" i="1" kern="1200" dirty="0" err="1"/>
            <a:t>Read</a:t>
          </a:r>
          <a:r>
            <a:rPr lang="sr-Latn-RS" sz="1600" b="1" i="1" kern="1200" dirty="0"/>
            <a:t> Problem </a:t>
          </a:r>
          <a:r>
            <a:rPr lang="sr-Latn-RS" sz="1600" kern="1200" dirty="0"/>
            <a:t>(neponovljiv problem čitanja)</a:t>
          </a:r>
          <a:endParaRPr lang="en-US" sz="1600" kern="1200" dirty="0"/>
        </a:p>
      </dsp:txBody>
      <dsp:txXfrm>
        <a:off x="3281933" y="1788427"/>
        <a:ext cx="2550629" cy="1530377"/>
      </dsp:txXfrm>
    </dsp:sp>
    <dsp:sp modelId="{FEDCBA8D-1523-4685-81AC-A003E48DDD0B}">
      <dsp:nvSpPr>
        <dsp:cNvPr id="0" name=""/>
        <dsp:cNvSpPr/>
      </dsp:nvSpPr>
      <dsp:spPr>
        <a:xfrm>
          <a:off x="1879087" y="3573867"/>
          <a:ext cx="2550629" cy="153037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r-Latn-RS" sz="1600" b="1" i="1" kern="1200" dirty="0" err="1"/>
            <a:t>Phantom</a:t>
          </a:r>
          <a:r>
            <a:rPr lang="sr-Latn-RS" sz="1600" b="1" i="1" kern="1200" dirty="0"/>
            <a:t> </a:t>
          </a:r>
          <a:r>
            <a:rPr lang="sr-Latn-RS" sz="1600" b="1" i="1" kern="1200" dirty="0" err="1"/>
            <a:t>Read</a:t>
          </a:r>
          <a:r>
            <a:rPr lang="sr-Latn-RS" sz="1600" b="1" i="1" kern="1200" dirty="0"/>
            <a:t> Problem </a:t>
          </a:r>
          <a:r>
            <a:rPr lang="sr-Latn-RS" sz="1600" kern="1200" dirty="0"/>
            <a:t>(fantomski problem čitanja)</a:t>
          </a:r>
          <a:endParaRPr lang="en-US" sz="1600" kern="1200" dirty="0"/>
        </a:p>
      </dsp:txBody>
      <dsp:txXfrm>
        <a:off x="1879087" y="3573867"/>
        <a:ext cx="2550629" cy="153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16E8B-70CB-4670-828B-A0527158E9DA}">
      <dsp:nvSpPr>
        <dsp:cNvPr id="0" name=""/>
        <dsp:cNvSpPr/>
      </dsp:nvSpPr>
      <dsp:spPr>
        <a:xfrm>
          <a:off x="4612253" y="1246"/>
          <a:ext cx="1708242" cy="170824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sr-Latn-RS" sz="1000" b="1" i="1" kern="1200" dirty="0"/>
            <a:t>Lock Based Protocols (Simplistic Lock, Pre-claiming, 2PL, Strict 2PL, Deadlock)</a:t>
          </a:r>
          <a:endParaRPr lang="en-US" sz="1000" kern="1200" dirty="0"/>
        </a:p>
      </dsp:txBody>
      <dsp:txXfrm>
        <a:off x="5039314" y="1246"/>
        <a:ext cx="854121" cy="1409300"/>
      </dsp:txXfrm>
    </dsp:sp>
    <dsp:sp modelId="{F838540B-7B82-45B8-A76F-28AD3696C88C}">
      <dsp:nvSpPr>
        <dsp:cNvPr id="0" name=""/>
        <dsp:cNvSpPr/>
      </dsp:nvSpPr>
      <dsp:spPr>
        <a:xfrm rot="5400000">
          <a:off x="5900121" y="1289113"/>
          <a:ext cx="1708242" cy="170824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sr-Latn-RS" sz="1000" b="1" i="1" kern="1200" dirty="0"/>
            <a:t>Time-</a:t>
          </a:r>
          <a:r>
            <a:rPr lang="sr-Latn-RS" sz="1000" b="1" i="1" kern="1200" dirty="0" err="1"/>
            <a:t>Stamp</a:t>
          </a:r>
          <a:r>
            <a:rPr lang="sr-Latn-RS" sz="1000" b="1" i="1" kern="1200" dirty="0"/>
            <a:t> </a:t>
          </a:r>
          <a:r>
            <a:rPr lang="sr-Latn-RS" sz="1000" b="1" i="1" kern="1200" dirty="0" err="1"/>
            <a:t>Based</a:t>
          </a:r>
          <a:r>
            <a:rPr lang="sr-Latn-RS" sz="1000" b="1" i="1" kern="1200" dirty="0"/>
            <a:t> </a:t>
          </a:r>
          <a:r>
            <a:rPr lang="sr-Latn-RS" sz="1000" b="1" i="1" kern="1200" dirty="0" err="1"/>
            <a:t>Protocol</a:t>
          </a:r>
          <a:endParaRPr lang="en-US" sz="1000" kern="1200" dirty="0" err="1"/>
        </a:p>
      </dsp:txBody>
      <dsp:txXfrm rot="-5400000">
        <a:off x="6199064" y="1716174"/>
        <a:ext cx="1409300" cy="854121"/>
      </dsp:txXfrm>
    </dsp:sp>
    <dsp:sp modelId="{2A279814-8781-4020-B906-47D93CC1A64D}">
      <dsp:nvSpPr>
        <dsp:cNvPr id="0" name=""/>
        <dsp:cNvSpPr/>
      </dsp:nvSpPr>
      <dsp:spPr>
        <a:xfrm rot="10800000">
          <a:off x="4612253" y="2576981"/>
          <a:ext cx="1708242" cy="170824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sr-Latn-RS" sz="1000" b="1" i="1" kern="1200" dirty="0" err="1"/>
            <a:t>Validation</a:t>
          </a:r>
          <a:r>
            <a:rPr lang="sr-Latn-RS" sz="1000" b="1" i="1" kern="1200" dirty="0"/>
            <a:t> </a:t>
          </a:r>
          <a:r>
            <a:rPr lang="sr-Latn-RS" sz="1000" b="1" i="1" kern="1200" dirty="0" err="1"/>
            <a:t>Based</a:t>
          </a:r>
          <a:r>
            <a:rPr lang="sr-Latn-RS" sz="1000" b="1" i="1" kern="1200" dirty="0"/>
            <a:t> </a:t>
          </a:r>
          <a:r>
            <a:rPr lang="sr-Latn-RS" sz="1000" b="1" i="1" kern="1200" dirty="0" err="1"/>
            <a:t>Protocol</a:t>
          </a:r>
          <a:endParaRPr lang="en-US" sz="1000" kern="1200" dirty="0" err="1"/>
        </a:p>
      </dsp:txBody>
      <dsp:txXfrm rot="10800000">
        <a:off x="5039313" y="2875923"/>
        <a:ext cx="854121" cy="1409300"/>
      </dsp:txXfrm>
    </dsp:sp>
    <dsp:sp modelId="{0C6D0E5F-2550-499F-BE85-8221C07717C5}">
      <dsp:nvSpPr>
        <dsp:cNvPr id="0" name=""/>
        <dsp:cNvSpPr/>
      </dsp:nvSpPr>
      <dsp:spPr>
        <a:xfrm rot="16200000">
          <a:off x="3324386" y="1289113"/>
          <a:ext cx="1708242" cy="170824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sr-Latn-RS" sz="1000" b="1" i="1" kern="1200" dirty="0" err="1"/>
            <a:t>Multiversion</a:t>
          </a:r>
          <a:r>
            <a:rPr lang="sr-Latn-RS" sz="1000" b="1" i="1" kern="1200" dirty="0"/>
            <a:t> </a:t>
          </a:r>
          <a:r>
            <a:rPr lang="sr-Latn-RS" sz="1000" b="1" i="1" kern="1200" dirty="0" err="1"/>
            <a:t>Concurency</a:t>
          </a:r>
          <a:r>
            <a:rPr lang="sr-Latn-RS" sz="1000" b="1" i="1" kern="1200" dirty="0"/>
            <a:t> </a:t>
          </a:r>
          <a:r>
            <a:rPr lang="sr-Latn-RS" sz="1000" b="1" i="1" kern="1200" dirty="0" err="1"/>
            <a:t>Control</a:t>
          </a:r>
          <a:r>
            <a:rPr lang="sr-Latn-RS" sz="1000" b="1" i="1" kern="1200" dirty="0"/>
            <a:t> </a:t>
          </a:r>
          <a:r>
            <a:rPr lang="sr-Latn-RS" sz="1000" b="1" i="1" kern="1200" dirty="0" err="1"/>
            <a:t>Protocol</a:t>
          </a:r>
          <a:endParaRPr lang="en-US" sz="1000" kern="1200" dirty="0" err="1"/>
        </a:p>
      </dsp:txBody>
      <dsp:txXfrm rot="5400000">
        <a:off x="3324387" y="1716173"/>
        <a:ext cx="1409300" cy="8541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86638-96EE-47C8-A563-9367A6FA5CFA}" type="datetimeFigureOut">
              <a:rPr lang="en-US"/>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EBB9F-14BC-4C7E-9253-768A57A2F685}" type="slidenum">
              <a:rPr lang="en-US"/>
              <a:t>‹#›</a:t>
            </a:fld>
            <a:endParaRPr lang="en-US"/>
          </a:p>
        </p:txBody>
      </p:sp>
    </p:spTree>
    <p:extLst>
      <p:ext uri="{BB962C8B-B14F-4D97-AF65-F5344CB8AC3E}">
        <p14:creationId xmlns:p14="http://schemas.microsoft.com/office/powerpoint/2010/main" val="93980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lgn="just">
              <a:buFont typeface="Symbol"/>
              <a:buChar char="•"/>
            </a:pPr>
            <a:r>
              <a:rPr lang="sr-Latn-RS" dirty="0"/>
              <a:t>Aktivno (</a:t>
            </a:r>
            <a:r>
              <a:rPr lang="sr-Latn-RS" b="1" i="1" dirty="0" err="1"/>
              <a:t>Active</a:t>
            </a:r>
            <a:r>
              <a:rPr lang="sr-Latn-RS" dirty="0"/>
              <a:t>) - U ovom stanju se transakcija izvršava. Ovo je početno stanje svake transakcije</a:t>
            </a:r>
            <a:endParaRPr lang="en-US" dirty="0"/>
          </a:p>
          <a:p>
            <a:pPr marL="285750" lvl="1" indent="-285750" algn="just">
              <a:buFont typeface="Symbol"/>
              <a:buChar char="•"/>
            </a:pPr>
            <a:r>
              <a:rPr lang="sr-Latn-RS" dirty="0"/>
              <a:t>Delimično potvrđeno (</a:t>
            </a:r>
            <a:r>
              <a:rPr lang="sr-Latn-RS" b="1" i="1" dirty="0" err="1"/>
              <a:t>Partially</a:t>
            </a:r>
            <a:r>
              <a:rPr lang="sr-Latn-RS" b="1" i="1" dirty="0"/>
              <a:t> </a:t>
            </a:r>
            <a:r>
              <a:rPr lang="sr-Latn-RS" b="1" i="1" dirty="0" err="1"/>
              <a:t>Commited</a:t>
            </a:r>
            <a:r>
              <a:rPr lang="sr-Latn-RS" dirty="0"/>
              <a:t>) - Kada transakcija izvrši svoju završnu operaciju, kaže se da je u delimično potvrđenom stanju</a:t>
            </a:r>
            <a:endParaRPr lang="en-US" dirty="0"/>
          </a:p>
          <a:p>
            <a:pPr marL="285750" lvl="1" indent="-285750" algn="just">
              <a:buFont typeface="Symbol"/>
              <a:buChar char="•"/>
            </a:pPr>
            <a:r>
              <a:rPr lang="sr-Latn-RS" dirty="0"/>
              <a:t>Neuspelo (</a:t>
            </a:r>
            <a:r>
              <a:rPr lang="sr-Latn-RS" b="1" i="1" dirty="0" err="1"/>
              <a:t>Failed</a:t>
            </a:r>
            <a:r>
              <a:rPr lang="sr-Latn-RS" dirty="0"/>
              <a:t>) - Kaže se da je transakcija u neuspelom stanju ako bilo koja provera koju je izvršio sistem oporavka baze podataka ne uspe. Neuspela transakcija više ne može da se nastavi</a:t>
            </a:r>
            <a:endParaRPr lang="en-US" dirty="0"/>
          </a:p>
          <a:p>
            <a:pPr marL="285750" lvl="1" indent="-285750" algn="just">
              <a:buFont typeface="Symbol"/>
              <a:buChar char="•"/>
            </a:pPr>
            <a:r>
              <a:rPr lang="sr-Latn-RS" dirty="0"/>
              <a:t>Prekinuto (</a:t>
            </a:r>
            <a:r>
              <a:rPr lang="sr-Latn-RS" b="1" i="1" dirty="0" err="1"/>
              <a:t>Terminated</a:t>
            </a:r>
            <a:r>
              <a:rPr lang="sr-Latn-RS" b="1" i="1" dirty="0"/>
              <a:t> </a:t>
            </a:r>
            <a:r>
              <a:rPr lang="sr-Latn-RS" i="1" dirty="0"/>
              <a:t>/ </a:t>
            </a:r>
            <a:r>
              <a:rPr lang="sr-Latn-RS" b="1" i="1" dirty="0" err="1"/>
              <a:t>Aborted</a:t>
            </a:r>
            <a:r>
              <a:rPr lang="sr-Latn-RS" dirty="0"/>
              <a:t>) - Ako bilo koja od provera ne uspe i transakcija  dođe do neuspelog stanja, tada </a:t>
            </a:r>
            <a:r>
              <a:rPr lang="sr-Latn-RS" dirty="0" err="1"/>
              <a:t>će</a:t>
            </a:r>
            <a:r>
              <a:rPr lang="sr-Latn-RS" dirty="0"/>
              <a:t> menadžer oporavka vratiti sve svoje operacije upisivanja u bazu podataka da bi je vratio u prvobitno stanje u kojem je bila pre izvršenja transakcije. Transakcije u ovom stanju nazivaju se prekinutim. Modul za oporavak baze podataka može izabrati jednu od dve operacije nakon prekida transakcije:</a:t>
            </a:r>
            <a:endParaRPr lang="en-US" dirty="0"/>
          </a:p>
          <a:p>
            <a:pPr marL="742950" lvl="3" indent="-285750" algn="just">
              <a:buFont typeface="Wingdings"/>
              <a:buChar char="▪"/>
            </a:pPr>
            <a:r>
              <a:rPr lang="sr-Latn-RS" dirty="0"/>
              <a:t>Ponovo pokrenuti transakciju (</a:t>
            </a:r>
            <a:r>
              <a:rPr lang="sr-Latn-RS" b="1" i="1" dirty="0"/>
              <a:t>restart</a:t>
            </a:r>
            <a:r>
              <a:rPr lang="sr-Latn-RS" dirty="0"/>
              <a:t>)</a:t>
            </a:r>
            <a:endParaRPr lang="en-US" dirty="0">
              <a:cs typeface="Calibri" panose="020F0502020204030204"/>
            </a:endParaRPr>
          </a:p>
          <a:p>
            <a:pPr marL="742950" lvl="3" indent="-285750" algn="just">
              <a:buFont typeface="Wingdings"/>
              <a:buChar char="▪"/>
            </a:pPr>
            <a:r>
              <a:rPr lang="sr-Latn-RS" dirty="0"/>
              <a:t>Ubiti transakciju (</a:t>
            </a:r>
            <a:r>
              <a:rPr lang="sr-Latn-RS" b="1" i="1" dirty="0" err="1"/>
              <a:t>kill</a:t>
            </a:r>
            <a:r>
              <a:rPr lang="sr-Latn-RS" dirty="0"/>
              <a:t>)</a:t>
            </a:r>
            <a:endParaRPr lang="en-US" dirty="0">
              <a:cs typeface="Calibri" panose="020F0502020204030204"/>
            </a:endParaRPr>
          </a:p>
          <a:p>
            <a:pPr marL="285750" lvl="1" indent="-285750" algn="just">
              <a:buFont typeface="Symbol"/>
              <a:buChar char="•"/>
            </a:pPr>
            <a:r>
              <a:rPr lang="sr-Latn-RS" dirty="0"/>
              <a:t>Potvrđeno / </a:t>
            </a:r>
            <a:r>
              <a:rPr lang="sr-Latn-RS" dirty="0" err="1"/>
              <a:t>Komitovano</a:t>
            </a:r>
            <a:r>
              <a:rPr lang="sr-Latn-RS" dirty="0"/>
              <a:t> (</a:t>
            </a:r>
            <a:r>
              <a:rPr lang="sr-Latn-RS" b="1" i="1" dirty="0" err="1"/>
              <a:t>Commited</a:t>
            </a:r>
            <a:r>
              <a:rPr lang="sr-Latn-RS" dirty="0"/>
              <a:t>) - Ako transakcija uspešno izvrši sve svoje operacije, kaže se da je izvršena. Svi njeni efekti su tada trajno uspostavljeni na sistemu baze podataka</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5</a:t>
            </a:fld>
            <a:endParaRPr lang="en-US"/>
          </a:p>
        </p:txBody>
      </p:sp>
    </p:spTree>
    <p:extLst>
      <p:ext uri="{BB962C8B-B14F-4D97-AF65-F5344CB8AC3E}">
        <p14:creationId xmlns:p14="http://schemas.microsoft.com/office/powerpoint/2010/main" val="2479968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sr-Latn-RS"/>
              <a:t>Problem sa fantomskim čitanjem javlja se kada transakcija jednom pročita promenljivu, ali ako zatim ponovo pokuša da pročita tu istu promenljivu, javlja se greška koja kaže da promenljiva ne postoji [10]. Kod ovog tipa problema se u okviru jedne transakcije dva puta izvršava isti upit nad bazom, pri čemu se kao rezultat, svakiput dobije različiti broj redova. Razlog za ovo je najčešće taj, što neka druga transakcija unese novi red u bazu izmedju dva izvršenja upita u prvoj transakciji.</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20</a:t>
            </a:fld>
            <a:endParaRPr lang="en-US"/>
          </a:p>
        </p:txBody>
      </p:sp>
    </p:spTree>
    <p:extLst>
      <p:ext uri="{BB962C8B-B14F-4D97-AF65-F5344CB8AC3E}">
        <p14:creationId xmlns:p14="http://schemas.microsoft.com/office/powerpoint/2010/main" val="369004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Jedan od problema koji se može javiti prilikom upotreba protokola baziranih na mehanizmu zaključavanja je </a:t>
            </a:r>
            <a:r>
              <a:rPr lang="sr-Latn-RS" b="1" i="1" dirty="0"/>
              <a:t>deadlock</a:t>
            </a:r>
            <a:r>
              <a:rPr lang="sr-Latn-RS"/>
              <a:t>, koji se javlja kada svaka transakcija, iz nekog seta od dve ili više transakcija, čeka na pristup nekom elementu, koji je zaključan od neke druge transakcije iz tog seta.</a:t>
            </a:r>
            <a:endParaRPr lang="en-US"/>
          </a:p>
        </p:txBody>
      </p:sp>
      <p:sp>
        <p:nvSpPr>
          <p:cNvPr id="4" name="Slide Number Placeholder 3"/>
          <p:cNvSpPr>
            <a:spLocks noGrp="1"/>
          </p:cNvSpPr>
          <p:nvPr>
            <p:ph type="sldNum" sz="quarter" idx="5"/>
          </p:nvPr>
        </p:nvSpPr>
        <p:spPr/>
        <p:txBody>
          <a:bodyPr/>
          <a:lstStyle/>
          <a:p>
            <a:fld id="{4DCEBB9F-14BC-4C7E-9253-768A57A2F685}" type="slidenum">
              <a:rPr lang="en-US"/>
              <a:t>26</a:t>
            </a:fld>
            <a:endParaRPr lang="en-US"/>
          </a:p>
        </p:txBody>
      </p:sp>
    </p:spTree>
    <p:extLst>
      <p:ext uri="{BB962C8B-B14F-4D97-AF65-F5344CB8AC3E}">
        <p14:creationId xmlns:p14="http://schemas.microsoft.com/office/powerpoint/2010/main" val="86536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a:t>Kod MVCC-a svaka transakcija mora da vidi najviše jednu verziju reda, da bi ovo bilo moguće koristi se </a:t>
            </a:r>
            <a:r>
              <a:rPr lang="sr-Latn-RS" b="1" i="1"/>
              <a:t>snapshot </a:t>
            </a:r>
            <a:r>
              <a:rPr lang="sr-Latn-RS"/>
              <a:t>transakcije koji se kreira u određenom momentu. Pod </a:t>
            </a:r>
            <a:r>
              <a:rPr lang="sr-Latn-RS" i="1"/>
              <a:t>snapshot</a:t>
            </a:r>
            <a:r>
              <a:rPr lang="sr-Latn-RS"/>
              <a:t>-om se porazumeva </a:t>
            </a:r>
            <a:r>
              <a:rPr lang="sr-Latn-RS" i="1"/>
              <a:t>dataset</a:t>
            </a:r>
            <a:r>
              <a:rPr lang="sr-Latn-RS"/>
              <a:t>, odnosno par brojeva kojima se označava koje su transakcije u jednom trenutku aktivne (u stanju izvršavanja, ili još nisu startovane) ili neaktivne (komitovane ili abortovane) iz aspekta konkretne transakcije. </a:t>
            </a:r>
            <a:r>
              <a:rPr lang="sr-Latn-RS" i="1"/>
              <a:t>Snapshot </a:t>
            </a:r>
            <a:r>
              <a:rPr lang="sr-Latn-RS"/>
              <a:t>omogućava da se uzmu u obzir jedino one transakcije koje su komitovale pre pribavljanja </a:t>
            </a:r>
            <a:r>
              <a:rPr lang="sr-Latn-RS" i="1"/>
              <a:t>snaphot</a:t>
            </a:r>
            <a:r>
              <a:rPr lang="sr-Latn-RS"/>
              <a:t>-a, odnosno da se ne uzimaju obzir transakcije koje su započele pre pribavljanja snaphot-a a nisu još uvek komitovane, ili one transakcije koje su startovale posle pribavljanja snapshot-a </a:t>
            </a:r>
            <a:endParaRPr lang="en-US"/>
          </a:p>
        </p:txBody>
      </p:sp>
      <p:sp>
        <p:nvSpPr>
          <p:cNvPr id="4" name="Slide Number Placeholder 3"/>
          <p:cNvSpPr>
            <a:spLocks noGrp="1"/>
          </p:cNvSpPr>
          <p:nvPr>
            <p:ph type="sldNum" sz="quarter" idx="5"/>
          </p:nvPr>
        </p:nvSpPr>
        <p:spPr/>
        <p:txBody>
          <a:bodyPr/>
          <a:lstStyle/>
          <a:p>
            <a:fld id="{4DCEBB9F-14BC-4C7E-9253-768A57A2F685}" type="slidenum">
              <a:rPr lang="en-US"/>
              <a:t>32</a:t>
            </a:fld>
            <a:endParaRPr lang="en-US"/>
          </a:p>
        </p:txBody>
      </p:sp>
    </p:spTree>
    <p:extLst>
      <p:ext uri="{BB962C8B-B14F-4D97-AF65-F5344CB8AC3E}">
        <p14:creationId xmlns:p14="http://schemas.microsoft.com/office/powerpoint/2010/main" val="203073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33</a:t>
            </a:fld>
            <a:endParaRPr lang="en-US"/>
          </a:p>
        </p:txBody>
      </p:sp>
    </p:spTree>
    <p:extLst>
      <p:ext uri="{BB962C8B-B14F-4D97-AF65-F5344CB8AC3E}">
        <p14:creationId xmlns:p14="http://schemas.microsoft.com/office/powerpoint/2010/main" val="33625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a:t>Atomičnost (</a:t>
            </a:r>
            <a:r>
              <a:rPr lang="sr-Latn-RS" b="1" i="1"/>
              <a:t>Atomicity</a:t>
            </a:r>
            <a:r>
              <a:rPr lang="sr-Latn-RS"/>
              <a:t>) se odnosi na sposobnost DBMS-a da garantuje da će se svi zadaci transakcije izvršiti ili nijedan od njih. Atomična stanja koja modifikacije baze podataka moraju slediti se nazivaju pravilom „sve ili ništa“.</a:t>
            </a:r>
            <a:endParaRPr lang="en-US">
              <a:cs typeface="Calibri" panose="020F0502020204030204"/>
            </a:endParaRPr>
          </a:p>
          <a:p>
            <a:endParaRPr lang="sr-Latn-RS" dirty="0">
              <a:cs typeface="Calibri"/>
            </a:endParaRPr>
          </a:p>
          <a:p>
            <a:r>
              <a:rPr lang="sr-Latn-RS" dirty="0"/>
              <a:t>Svojstvo konzistencije (</a:t>
            </a:r>
            <a:r>
              <a:rPr lang="sr-Latn-RS" b="1" i="1" dirty="0"/>
              <a:t>Consistency</a:t>
            </a:r>
            <a:r>
              <a:rPr lang="sr-Latn-RS"/>
              <a:t>) osigurava da baza podataka ostane u doslednom stanju, uprkos uspehu ili neuspehu transakcije i pre početka i nakon završetka transakcije. Uspešno izvršena transakcija prevodi bazu iz jednog konzistentnog stanja u drugo. </a:t>
            </a:r>
          </a:p>
          <a:p>
            <a:endParaRPr lang="sr-Latn-RS" dirty="0">
              <a:cs typeface="Calibri"/>
            </a:endParaRPr>
          </a:p>
          <a:p>
            <a:r>
              <a:rPr lang="sr-Latn-RS" dirty="0"/>
              <a:t>Izolacija (</a:t>
            </a:r>
            <a:r>
              <a:rPr lang="sr-Latn-RS" b="1" i="1" dirty="0"/>
              <a:t>Isolation</a:t>
            </a:r>
            <a:r>
              <a:rPr lang="sr-Latn-RS"/>
              <a:t>) se odnosi na zahtev da druge operacije ne mogu pristupiti ili videti podatke u srednjem stanju tokom transakcije. Svojstvo izolacije može takođe pomoći u primeni istovremenosti baze podataka.</a:t>
            </a:r>
          </a:p>
          <a:p>
            <a:endParaRPr lang="sr-Latn-RS" dirty="0">
              <a:cs typeface="Calibri"/>
            </a:endParaRPr>
          </a:p>
          <a:p>
            <a:r>
              <a:rPr lang="sr-Latn-RS"/>
              <a:t>Trajnost (</a:t>
            </a:r>
            <a:r>
              <a:rPr lang="sr-Latn-RS" b="1" i="1"/>
              <a:t>Durability</a:t>
            </a:r>
            <a:r>
              <a:rPr lang="sr-Latn-RS"/>
              <a:t>) ili postojanost (kako se negde prevodi) navodi da kada se transakcija izvrši, zagarantovano je da će se njeni efekti zadržati čak i u slučaju naknadnih neuspeha.</a:t>
            </a:r>
          </a:p>
        </p:txBody>
      </p:sp>
      <p:sp>
        <p:nvSpPr>
          <p:cNvPr id="4" name="Slide Number Placeholder 3"/>
          <p:cNvSpPr>
            <a:spLocks noGrp="1"/>
          </p:cNvSpPr>
          <p:nvPr>
            <p:ph type="sldNum" sz="quarter" idx="5"/>
          </p:nvPr>
        </p:nvSpPr>
        <p:spPr/>
        <p:txBody>
          <a:bodyPr/>
          <a:lstStyle/>
          <a:p>
            <a:fld id="{4DCEBB9F-14BC-4C7E-9253-768A57A2F685}" type="slidenum">
              <a:rPr lang="en-US"/>
              <a:t>6</a:t>
            </a:fld>
            <a:endParaRPr lang="en-US"/>
          </a:p>
        </p:txBody>
      </p:sp>
    </p:spTree>
    <p:extLst>
      <p:ext uri="{BB962C8B-B14F-4D97-AF65-F5344CB8AC3E}">
        <p14:creationId xmlns:p14="http://schemas.microsoft.com/office/powerpoint/2010/main" val="310559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Rasporedi kao što i samo ime govori, predstavljaju postupak postavljanja transakcija izvršavanjem ih jednu po jednu. Kada postoji više transakcija koje se izvršavaju istovremeno, redosled operacija je potrebno podesiti tako da se operacije ne preklapaju. Raspored praktično predstavlja konkretnu, ili potencijalnu sekvencu izvršavanja odnosno listu operacija (</a:t>
            </a:r>
            <a:r>
              <a:rPr lang="sr-Latn-RS" i="1" dirty="0" err="1"/>
              <a:t>read</a:t>
            </a:r>
            <a:r>
              <a:rPr lang="sr-Latn-RS" dirty="0"/>
              <a:t>, </a:t>
            </a:r>
            <a:r>
              <a:rPr lang="sr-Latn-RS" i="1" dirty="0" err="1"/>
              <a:t>write</a:t>
            </a:r>
            <a:r>
              <a:rPr lang="sr-Latn-RS" dirty="0"/>
              <a:t>, </a:t>
            </a:r>
            <a:r>
              <a:rPr lang="sr-Latn-RS" i="1" dirty="0" err="1"/>
              <a:t>commit</a:t>
            </a:r>
            <a:r>
              <a:rPr lang="sr-Latn-RS" dirty="0"/>
              <a:t>, </a:t>
            </a:r>
            <a:r>
              <a:rPr lang="sr-Latn-RS" i="1" dirty="0" err="1"/>
              <a:t>abort</a:t>
            </a:r>
            <a:r>
              <a:rPr lang="sr-Latn-RS" dirty="0"/>
              <a:t>). Dve operacije unutar rasporeda se smatraju da su u konfliktu, ukoliko obe pristupaju istom elementu, pripadaju različitim transakcijama i ako je bar jedna od te dve operacije upis</a:t>
            </a:r>
            <a:endParaRPr lang="en-US" dirty="0"/>
          </a:p>
        </p:txBody>
      </p:sp>
      <p:sp>
        <p:nvSpPr>
          <p:cNvPr id="4" name="Slide Number Placeholder 3"/>
          <p:cNvSpPr>
            <a:spLocks noGrp="1"/>
          </p:cNvSpPr>
          <p:nvPr>
            <p:ph type="sldNum" sz="quarter" idx="5"/>
          </p:nvPr>
        </p:nvSpPr>
        <p:spPr/>
        <p:txBody>
          <a:bodyPr/>
          <a:lstStyle/>
          <a:p>
            <a:fld id="{4DCEBB9F-14BC-4C7E-9253-768A57A2F685}" type="slidenum">
              <a:rPr lang="en-US"/>
              <a:t>7</a:t>
            </a:fld>
            <a:endParaRPr lang="en-US"/>
          </a:p>
        </p:txBody>
      </p:sp>
    </p:spTree>
    <p:extLst>
      <p:ext uri="{BB962C8B-B14F-4D97-AF65-F5344CB8AC3E}">
        <p14:creationId xmlns:p14="http://schemas.microsoft.com/office/powerpoint/2010/main" val="282298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8</a:t>
            </a:fld>
            <a:endParaRPr lang="en-US"/>
          </a:p>
        </p:txBody>
      </p:sp>
    </p:spTree>
    <p:extLst>
      <p:ext uri="{BB962C8B-B14F-4D97-AF65-F5344CB8AC3E}">
        <p14:creationId xmlns:p14="http://schemas.microsoft.com/office/powerpoint/2010/main" val="225984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sr-Latn-RS"/>
              <a:t>Možemo zaključiti da:</a:t>
            </a:r>
            <a:endParaRPr lang="en-US"/>
          </a:p>
          <a:p>
            <a:pPr marL="285750" indent="-285750" algn="just">
              <a:buFont typeface="Symbol"/>
              <a:buChar char="•"/>
            </a:pPr>
            <a:r>
              <a:rPr lang="sr-Latn-RS"/>
              <a:t>Kaskadni rasporedi su stroži od rasporeda koji se mogu obnoviti ili su podskup rasporeda koji se mogu obnoviti</a:t>
            </a:r>
            <a:endParaRPr lang="en-US"/>
          </a:p>
          <a:p>
            <a:pPr marL="285750" indent="-285750" algn="just">
              <a:buFont typeface="Symbol"/>
              <a:buChar char="•"/>
            </a:pPr>
            <a:r>
              <a:rPr lang="sr-Latn-RS"/>
              <a:t>Strogi rasporedi su stroži od kaskadnih rasporeda ili su podskup kaskadnih rasporeda</a:t>
            </a:r>
            <a:endParaRPr lang="en-US"/>
          </a:p>
          <a:p>
            <a:pPr marL="285750" indent="-285750" algn="just">
              <a:buFont typeface="Symbol"/>
              <a:buChar char="•"/>
            </a:pPr>
            <a:r>
              <a:rPr lang="sr-Latn-RS"/>
              <a:t>Serijski rasporedi zadovoljavaju ograničenja svih nadoknadivih, kaskadnih i strogih rasporeda, pa su stoga podskup strogih rasporeda</a:t>
            </a:r>
            <a:endParaRPr lang="en-US"/>
          </a:p>
        </p:txBody>
      </p:sp>
      <p:sp>
        <p:nvSpPr>
          <p:cNvPr id="4" name="Slide Number Placeholder 3"/>
          <p:cNvSpPr>
            <a:spLocks noGrp="1"/>
          </p:cNvSpPr>
          <p:nvPr>
            <p:ph type="sldNum" sz="quarter" idx="5"/>
          </p:nvPr>
        </p:nvSpPr>
        <p:spPr/>
        <p:txBody>
          <a:bodyPr/>
          <a:lstStyle/>
          <a:p>
            <a:fld id="{4DCEBB9F-14BC-4C7E-9253-768A57A2F685}" type="slidenum">
              <a:rPr lang="en-US"/>
              <a:t>14</a:t>
            </a:fld>
            <a:endParaRPr lang="en-US"/>
          </a:p>
        </p:txBody>
      </p:sp>
    </p:spTree>
    <p:extLst>
      <p:ext uri="{BB962C8B-B14F-4D97-AF65-F5344CB8AC3E}">
        <p14:creationId xmlns:p14="http://schemas.microsoft.com/office/powerpoint/2010/main" val="32801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sr-Latn-RS"/>
              <a:t>Problem privremenog ažuriranja ili prljavog čitanja (</a:t>
            </a:r>
            <a:r>
              <a:rPr lang="sr-Latn-RS" b="1" i="1"/>
              <a:t>Temporary Update / Dirty Read Problem</a:t>
            </a:r>
            <a:r>
              <a:rPr lang="sr-Latn-RS"/>
              <a:t>) javlja se kada jedna transakcija ažurira stavku i ne uspe. Ali ažuriranu stavku koristi druga transakcija pre nego što je stavka promeni ili vrati na zadnju vrednost [10] odnosno ovaj problem se javlja kada jedna transakcija čita vrednost upisanu od strane druge transakcije koja se još uvek izvršava tj. nije komitovana.</a:t>
            </a:r>
          </a:p>
          <a:p>
            <a:pPr algn="just"/>
            <a:endParaRPr lang="sr-Latn-R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16</a:t>
            </a:fld>
            <a:endParaRPr lang="en-US"/>
          </a:p>
        </p:txBody>
      </p:sp>
    </p:spTree>
    <p:extLst>
      <p:ext uri="{BB962C8B-B14F-4D97-AF65-F5344CB8AC3E}">
        <p14:creationId xmlns:p14="http://schemas.microsoft.com/office/powerpoint/2010/main" val="59248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a:t>Ukoliko imamo raspored kod koga jedna transakcija računa neku sumarnu funkciju nad nekim brojem elemenata baze, dok neke druge transakcije vrše update nad nekim od tih elemenata, radi se o problemu nekorektnog sabiranja (</a:t>
            </a:r>
            <a:r>
              <a:rPr lang="sr-Latn-RS" b="1" i="1"/>
              <a:t>Incorrect Summary Problem</a:t>
            </a:r>
            <a:r>
              <a:rPr lang="sr-Latn-RS"/>
              <a:t>). Razmotrimo situaciju u kojoj jedna transakcija primenjuje agregatnu funkciju na neke zapise, dok druga transakcija ažurira te zapise. Agregatna funkcija može izračunati neke vrednosti pre nego što su vrednosti ažurirane, a druge nakon što su ažurirane.</a:t>
            </a:r>
          </a:p>
        </p:txBody>
      </p:sp>
      <p:sp>
        <p:nvSpPr>
          <p:cNvPr id="4" name="Slide Number Placeholder 3"/>
          <p:cNvSpPr>
            <a:spLocks noGrp="1"/>
          </p:cNvSpPr>
          <p:nvPr>
            <p:ph type="sldNum" sz="quarter" idx="5"/>
          </p:nvPr>
        </p:nvSpPr>
        <p:spPr/>
        <p:txBody>
          <a:bodyPr/>
          <a:lstStyle/>
          <a:p>
            <a:fld id="{4DCEBB9F-14BC-4C7E-9253-768A57A2F685}" type="slidenum">
              <a:rPr lang="en-US"/>
              <a:t>17</a:t>
            </a:fld>
            <a:endParaRPr lang="en-US"/>
          </a:p>
        </p:txBody>
      </p:sp>
    </p:spTree>
    <p:extLst>
      <p:ext uri="{BB962C8B-B14F-4D97-AF65-F5344CB8AC3E}">
        <p14:creationId xmlns:p14="http://schemas.microsoft.com/office/powerpoint/2010/main" val="140461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sr-Latn-RS"/>
              <a:t>Kod problema gubitka pri ažuriranju (</a:t>
            </a:r>
            <a:r>
              <a:rPr lang="sr-Latn-RS" b="1" i="1"/>
              <a:t>Lost Update Problem</a:t>
            </a:r>
            <a:r>
              <a:rPr lang="sr-Latn-RS"/>
              <a:t>), ažuriranje izvršeno za neku stavku podataka transakcijom se gubi jer je prepisuje ažuriranje izvršeno drugom transakcijom [10]. Kod ove vrste problema jedna transakcija vrši </a:t>
            </a:r>
            <a:r>
              <a:rPr lang="sr-Latn-RS" i="1"/>
              <a:t>update</a:t>
            </a:r>
            <a:r>
              <a:rPr lang="sr-Latn-RS"/>
              <a:t> (</a:t>
            </a:r>
            <a:r>
              <a:rPr lang="sr-Latn-RS" i="1"/>
              <a:t>write</a:t>
            </a:r>
            <a:r>
              <a:rPr lang="sr-Latn-RS"/>
              <a:t>) nad nekim elementom, nakon čega druga transakcija takođe vrši neki </a:t>
            </a:r>
            <a:r>
              <a:rPr lang="sr-Latn-RS" i="1"/>
              <a:t>update </a:t>
            </a:r>
            <a:r>
              <a:rPr lang="sr-Latn-RS"/>
              <a:t>nad istim elementom, iako je prethodna transakcija još uvek u toku, što dovodi do toga da </a:t>
            </a:r>
            <a:r>
              <a:rPr lang="sr-Latn-RS" i="1"/>
              <a:t>update </a:t>
            </a:r>
            <a:r>
              <a:rPr lang="sr-Latn-RS"/>
              <a:t>koji je izvršila prva transakcija bude izgubljen.</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4DCEBB9F-14BC-4C7E-9253-768A57A2F685}" type="slidenum">
              <a:rPr lang="en-US"/>
              <a:t>18</a:t>
            </a:fld>
            <a:endParaRPr lang="en-US"/>
          </a:p>
        </p:txBody>
      </p:sp>
    </p:spTree>
    <p:extLst>
      <p:ext uri="{BB962C8B-B14F-4D97-AF65-F5344CB8AC3E}">
        <p14:creationId xmlns:p14="http://schemas.microsoft.com/office/powerpoint/2010/main" val="248284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sr-Latn-RS"/>
              <a:t>Neponovljivi problem čitanja (</a:t>
            </a:r>
            <a:r>
              <a:rPr lang="sr-Latn-RS" b="1" i="1"/>
              <a:t>Unrepeatable Read Problem</a:t>
            </a:r>
            <a:r>
              <a:rPr lang="sr-Latn-RS"/>
              <a:t>) nastaje kada dve ili više operacija čitanja iste transakcije čitaju različite vrednosti iste promenljive [10]. Kod ovog problema jedna transakcija izvrši </a:t>
            </a:r>
            <a:r>
              <a:rPr lang="sr-Latn-RS" i="1"/>
              <a:t>update </a:t>
            </a:r>
            <a:r>
              <a:rPr lang="sr-Latn-RS"/>
              <a:t>nad nekim elementom, koji je prethodno pročitan od strane neke druge aplikacije koja se još uvek izvršava, tako da ukoliko prva transakcija pokuša sa ponovnim čitanjem, dobiće izmenjenu vrednost, iako je nije ona sama u međuvremenu izmenila.</a:t>
            </a:r>
            <a:endParaRPr lang="en-US"/>
          </a:p>
        </p:txBody>
      </p:sp>
      <p:sp>
        <p:nvSpPr>
          <p:cNvPr id="4" name="Slide Number Placeholder 3"/>
          <p:cNvSpPr>
            <a:spLocks noGrp="1"/>
          </p:cNvSpPr>
          <p:nvPr>
            <p:ph type="sldNum" sz="quarter" idx="5"/>
          </p:nvPr>
        </p:nvSpPr>
        <p:spPr/>
        <p:txBody>
          <a:bodyPr/>
          <a:lstStyle/>
          <a:p>
            <a:fld id="{4DCEBB9F-14BC-4C7E-9253-768A57A2F685}" type="slidenum">
              <a:rPr lang="en-US"/>
              <a:t>19</a:t>
            </a:fld>
            <a:endParaRPr lang="en-US"/>
          </a:p>
        </p:txBody>
      </p:sp>
    </p:spTree>
    <p:extLst>
      <p:ext uri="{BB962C8B-B14F-4D97-AF65-F5344CB8AC3E}">
        <p14:creationId xmlns:p14="http://schemas.microsoft.com/office/powerpoint/2010/main" val="184343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5/22/2021</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69697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6865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46743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452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3799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35519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1594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342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60472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9194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5/22/2021</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266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5/22/2021</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26939538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e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AA447381-A1D4-4821-B1C9-7370B36F2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742037" y="650075"/>
            <a:ext cx="8657450" cy="1124074"/>
          </a:xfrm>
        </p:spPr>
        <p:txBody>
          <a:bodyPr>
            <a:normAutofit/>
          </a:bodyPr>
          <a:lstStyle/>
          <a:p>
            <a:pPr>
              <a:lnSpc>
                <a:spcPct val="100000"/>
              </a:lnSpc>
            </a:pPr>
            <a:r>
              <a:rPr lang="en-US" dirty="0" err="1"/>
              <a:t>Obrada</a:t>
            </a:r>
            <a:r>
              <a:rPr lang="en-US" dirty="0"/>
              <a:t> </a:t>
            </a:r>
            <a:r>
              <a:rPr lang="en-US" dirty="0" err="1"/>
              <a:t>transakcija</a:t>
            </a:r>
            <a:r>
              <a:rPr lang="en-US" dirty="0"/>
              <a:t>, plan </a:t>
            </a:r>
            <a:r>
              <a:rPr lang="en-US" dirty="0" err="1"/>
              <a:t>izvršavanja</a:t>
            </a:r>
            <a:r>
              <a:rPr lang="en-US" dirty="0"/>
              <a:t>, </a:t>
            </a:r>
            <a:r>
              <a:rPr lang="en-US" dirty="0" err="1"/>
              <a:t>izolacija</a:t>
            </a:r>
            <a:r>
              <a:rPr lang="en-US" dirty="0"/>
              <a:t> </a:t>
            </a:r>
            <a:r>
              <a:rPr lang="en-US" dirty="0" err="1"/>
              <a:t>i</a:t>
            </a:r>
            <a:r>
              <a:rPr lang="en-US" dirty="0"/>
              <a:t> </a:t>
            </a:r>
            <a:r>
              <a:rPr lang="en-US" dirty="0" err="1"/>
              <a:t>zaključivanje</a:t>
            </a:r>
            <a:r>
              <a:rPr lang="en-US" dirty="0"/>
              <a:t> </a:t>
            </a:r>
            <a:r>
              <a:rPr lang="en-US" dirty="0" err="1"/>
              <a:t>kod</a:t>
            </a:r>
            <a:r>
              <a:rPr lang="en-US" dirty="0"/>
              <a:t> PostgreSQL-a</a:t>
            </a:r>
            <a:endParaRPr lang="en-US"/>
          </a:p>
        </p:txBody>
      </p:sp>
      <p:sp>
        <p:nvSpPr>
          <p:cNvPr id="3" name="Subtitle 2"/>
          <p:cNvSpPr>
            <a:spLocks noGrp="1"/>
          </p:cNvSpPr>
          <p:nvPr>
            <p:ph type="subTitle" idx="1"/>
          </p:nvPr>
        </p:nvSpPr>
        <p:spPr>
          <a:xfrm>
            <a:off x="1742037" y="1895927"/>
            <a:ext cx="8657450" cy="681942"/>
          </a:xfrm>
        </p:spPr>
        <p:txBody>
          <a:bodyPr>
            <a:normAutofit/>
          </a:bodyPr>
          <a:lstStyle/>
          <a:p>
            <a:r>
              <a:rPr lang="en-US" dirty="0" err="1"/>
              <a:t>Srđan</a:t>
            </a:r>
            <a:r>
              <a:rPr lang="en-US" dirty="0"/>
              <a:t> </a:t>
            </a:r>
            <a:r>
              <a:rPr lang="en-US" dirty="0" err="1"/>
              <a:t>Ognjanović</a:t>
            </a:r>
            <a:r>
              <a:rPr lang="en-US" dirty="0"/>
              <a:t>, 847</a:t>
            </a:r>
          </a:p>
        </p:txBody>
      </p:sp>
      <p:sp>
        <p:nvSpPr>
          <p:cNvPr id="46" name="Rectangle 28">
            <a:extLst>
              <a:ext uri="{FF2B5EF4-FFF2-40B4-BE49-F238E27FC236}">
                <a16:creationId xmlns:a16="http://schemas.microsoft.com/office/drawing/2014/main" id="{B36BA507-8EBB-41BC-B10D-D9ED7F17E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4099" y="3429001"/>
            <a:ext cx="3483870"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30">
            <a:extLst>
              <a:ext uri="{FF2B5EF4-FFF2-40B4-BE49-F238E27FC236}">
                <a16:creationId xmlns:a16="http://schemas.microsoft.com/office/drawing/2014/main" id="{D8A12D28-1F38-4C3F-8519-C9BF0D957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27750"/>
            <a:ext cx="3479772" cy="343024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8" name="Rectangle 32">
            <a:extLst>
              <a:ext uri="{FF2B5EF4-FFF2-40B4-BE49-F238E27FC236}">
                <a16:creationId xmlns:a16="http://schemas.microsoft.com/office/drawing/2014/main" id="{F6B5EBAF-DB0B-4E76-8845-85F43B503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3479772" y="3429001"/>
            <a:ext cx="8712227" cy="3428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4">
            <a:extLst>
              <a:ext uri="{FF2B5EF4-FFF2-40B4-BE49-F238E27FC236}">
                <a16:creationId xmlns:a16="http://schemas.microsoft.com/office/drawing/2014/main" id="{7C3391C8-8289-499C-B830-A3EACA618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3502418" y="3405102"/>
            <a:ext cx="3429002"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36">
            <a:extLst>
              <a:ext uri="{FF2B5EF4-FFF2-40B4-BE49-F238E27FC236}">
                <a16:creationId xmlns:a16="http://schemas.microsoft.com/office/drawing/2014/main" id="{7C7FAD3D-CE22-4C88-85EA-13FC95D28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2467" y="3607646"/>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 icon&#10;&#10;Description automatically generated">
            <a:extLst>
              <a:ext uri="{FF2B5EF4-FFF2-40B4-BE49-F238E27FC236}">
                <a16:creationId xmlns:a16="http://schemas.microsoft.com/office/drawing/2014/main" id="{51CC0B16-621F-4B38-9F72-6A134B38787D}"/>
              </a:ext>
            </a:extLst>
          </p:cNvPr>
          <p:cNvPicPr>
            <a:picLocks noChangeAspect="1"/>
          </p:cNvPicPr>
          <p:nvPr/>
        </p:nvPicPr>
        <p:blipFill>
          <a:blip r:embed="rId2"/>
          <a:stretch>
            <a:fillRect/>
          </a:stretch>
        </p:blipFill>
        <p:spPr>
          <a:xfrm>
            <a:off x="9437297" y="4373746"/>
            <a:ext cx="2081843" cy="1561382"/>
          </a:xfrm>
          <a:prstGeom prst="rect">
            <a:avLst/>
          </a:prstGeom>
        </p:spPr>
      </p:pic>
      <p:sp>
        <p:nvSpPr>
          <p:cNvPr id="4" name="TextBox 3">
            <a:extLst>
              <a:ext uri="{FF2B5EF4-FFF2-40B4-BE49-F238E27FC236}">
                <a16:creationId xmlns:a16="http://schemas.microsoft.com/office/drawing/2014/main" id="{9B36E373-9660-419D-BAD6-9D93EE5CF0B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84727" y="696621"/>
            <a:ext cx="4342140" cy="1611149"/>
          </a:xfrm>
        </p:spPr>
        <p:txBody>
          <a:bodyPr>
            <a:normAutofit/>
          </a:bodyPr>
          <a:lstStyle/>
          <a:p>
            <a:r>
              <a:rPr lang="en-US" dirty="0"/>
              <a:t>Cascading </a:t>
            </a:r>
            <a:r>
              <a:rPr lang="en-US"/>
              <a:t>schedules primer</a:t>
            </a:r>
          </a:p>
        </p:txBody>
      </p:sp>
      <p:sp>
        <p:nvSpPr>
          <p:cNvPr id="7" name="Text Placeholder 6">
            <a:extLst>
              <a:ext uri="{FF2B5EF4-FFF2-40B4-BE49-F238E27FC236}">
                <a16:creationId xmlns:a16="http://schemas.microsoft.com/office/drawing/2014/main" id="{0886C418-5E53-47E5-9063-0910F3E6AB72}"/>
              </a:ext>
            </a:extLst>
          </p:cNvPr>
          <p:cNvSpPr>
            <a:spLocks noGrp="1"/>
          </p:cNvSpPr>
          <p:nvPr>
            <p:ph type="body" sz="half" idx="2"/>
          </p:nvPr>
        </p:nvSpPr>
        <p:spPr/>
        <p:txBody>
          <a:bodyPr vert="horz" lIns="91440" tIns="45720" rIns="91440" bIns="45720" rtlCol="0" anchor="t">
            <a:normAutofit/>
          </a:bodyPr>
          <a:lstStyle/>
          <a:p>
            <a:r>
              <a:rPr lang="sr-Latn-RS" b="1" i="1" dirty="0" err="1">
                <a:ea typeface="+mn-lt"/>
                <a:cs typeface="+mn-lt"/>
              </a:rPr>
              <a:t>Cascading</a:t>
            </a:r>
            <a:r>
              <a:rPr lang="sr-Latn-RS" b="1" i="1" dirty="0">
                <a:ea typeface="+mn-lt"/>
                <a:cs typeface="+mn-lt"/>
              </a:rPr>
              <a:t> </a:t>
            </a:r>
            <a:r>
              <a:rPr lang="sr-Latn-RS" b="1" i="1" dirty="0" err="1">
                <a:ea typeface="+mn-lt"/>
                <a:cs typeface="+mn-lt"/>
              </a:rPr>
              <a:t>shcedules</a:t>
            </a:r>
            <a:r>
              <a:rPr lang="sr-Latn-RS" dirty="0">
                <a:ea typeface="+mn-lt"/>
                <a:cs typeface="+mn-lt"/>
              </a:rPr>
              <a:t> se takođe naziva i izbegavanje kaskadnog prekidanja / </a:t>
            </a:r>
            <a:r>
              <a:rPr lang="sr-Latn-RS" dirty="0" err="1">
                <a:ea typeface="+mn-lt"/>
                <a:cs typeface="+mn-lt"/>
              </a:rPr>
              <a:t>vraćanja</a:t>
            </a:r>
            <a:r>
              <a:rPr lang="sr-Latn-RS" dirty="0">
                <a:ea typeface="+mn-lt"/>
                <a:cs typeface="+mn-lt"/>
              </a:rPr>
              <a:t> (</a:t>
            </a:r>
            <a:r>
              <a:rPr lang="sr-Latn-RS" i="1" dirty="0" err="1">
                <a:ea typeface="+mn-lt"/>
                <a:cs typeface="+mn-lt"/>
              </a:rPr>
              <a:t>Avoids</a:t>
            </a:r>
            <a:r>
              <a:rPr lang="sr-Latn-RS" i="1" dirty="0">
                <a:ea typeface="+mn-lt"/>
                <a:cs typeface="+mn-lt"/>
              </a:rPr>
              <a:t> </a:t>
            </a:r>
            <a:r>
              <a:rPr lang="sr-Latn-RS" i="1" dirty="0" err="1">
                <a:ea typeface="+mn-lt"/>
                <a:cs typeface="+mn-lt"/>
              </a:rPr>
              <a:t>Cascading</a:t>
            </a:r>
            <a:r>
              <a:rPr lang="sr-Latn-RS" i="1" dirty="0">
                <a:ea typeface="+mn-lt"/>
                <a:cs typeface="+mn-lt"/>
              </a:rPr>
              <a:t> </a:t>
            </a:r>
            <a:r>
              <a:rPr lang="sr-Latn-RS" i="1" dirty="0" err="1">
                <a:ea typeface="+mn-lt"/>
                <a:cs typeface="+mn-lt"/>
              </a:rPr>
              <a:t>Aborts</a:t>
            </a:r>
            <a:r>
              <a:rPr lang="sr-Latn-RS" i="1" dirty="0">
                <a:ea typeface="+mn-lt"/>
                <a:cs typeface="+mn-lt"/>
              </a:rPr>
              <a:t>/</a:t>
            </a:r>
            <a:r>
              <a:rPr lang="sr-Latn-RS" i="1" dirty="0" err="1">
                <a:ea typeface="+mn-lt"/>
                <a:cs typeface="+mn-lt"/>
              </a:rPr>
              <a:t>Rollbacks</a:t>
            </a:r>
            <a:r>
              <a:rPr lang="sr-Latn-RS" dirty="0">
                <a:ea typeface="+mn-lt"/>
                <a:cs typeface="+mn-lt"/>
              </a:rPr>
              <a:t>).</a:t>
            </a:r>
            <a:endParaRPr lang="en-US" dirty="0">
              <a:ea typeface="+mn-lt"/>
              <a:cs typeface="+mn-lt"/>
            </a:endParaRPr>
          </a:p>
          <a:p>
            <a:r>
              <a:rPr lang="sr-Latn-RS" dirty="0">
                <a:ea typeface="+mn-lt"/>
                <a:cs typeface="+mn-lt"/>
              </a:rPr>
              <a:t>Kada dođe do greške u jednoj transakciji i to dovodi do </a:t>
            </a:r>
            <a:r>
              <a:rPr lang="sr-Latn-RS" dirty="0" err="1">
                <a:ea typeface="+mn-lt"/>
                <a:cs typeface="+mn-lt"/>
              </a:rPr>
              <a:t>vraćanja</a:t>
            </a:r>
            <a:r>
              <a:rPr lang="sr-Latn-RS" dirty="0">
                <a:ea typeface="+mn-lt"/>
                <a:cs typeface="+mn-lt"/>
              </a:rPr>
              <a:t> unazad ili prekida drugih zavisnih transakcija, tada se takvo raspoređivanje naziva kaskadno </a:t>
            </a:r>
            <a:r>
              <a:rPr lang="sr-Latn-RS" dirty="0" err="1">
                <a:ea typeface="+mn-lt"/>
                <a:cs typeface="+mn-lt"/>
              </a:rPr>
              <a:t>vraćanje</a:t>
            </a:r>
            <a:r>
              <a:rPr lang="sr-Latn-RS" dirty="0">
                <a:ea typeface="+mn-lt"/>
                <a:cs typeface="+mn-lt"/>
              </a:rPr>
              <a:t> (</a:t>
            </a:r>
            <a:r>
              <a:rPr lang="sr-Latn-RS" i="1" dirty="0" err="1">
                <a:ea typeface="+mn-lt"/>
                <a:cs typeface="+mn-lt"/>
              </a:rPr>
              <a:t>rolling</a:t>
            </a:r>
            <a:r>
              <a:rPr lang="sr-Latn-RS" dirty="0">
                <a:ea typeface="+mn-lt"/>
                <a:cs typeface="+mn-lt"/>
              </a:rPr>
              <a:t>) ili kaskadno prekidanje (</a:t>
            </a:r>
            <a:r>
              <a:rPr lang="sr-Latn-RS" i="1" dirty="0" err="1">
                <a:ea typeface="+mn-lt"/>
                <a:cs typeface="+mn-lt"/>
              </a:rPr>
              <a:t>abort</a:t>
            </a:r>
            <a:r>
              <a:rPr lang="sr-Latn-RS" dirty="0">
                <a:ea typeface="+mn-lt"/>
                <a:cs typeface="+mn-lt"/>
              </a:rPr>
              <a:t>).</a:t>
            </a:r>
            <a:endParaRPr lang="en-US" dirty="0"/>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2"/>
          <a:stretch>
            <a:fillRect/>
          </a:stretch>
        </p:blipFill>
        <p:spPr>
          <a:xfrm>
            <a:off x="10774363" y="173038"/>
            <a:ext cx="1417637" cy="1049337"/>
          </a:xfrm>
        </p:spPr>
      </p:pic>
      <p:pic>
        <p:nvPicPr>
          <p:cNvPr id="8" name="Picture 8" descr="Diagram&#10;&#10;Description automatically generated">
            <a:extLst>
              <a:ext uri="{FF2B5EF4-FFF2-40B4-BE49-F238E27FC236}">
                <a16:creationId xmlns:a16="http://schemas.microsoft.com/office/drawing/2014/main" id="{395F63CF-A163-495E-AD6B-CC07BCBF212D}"/>
              </a:ext>
            </a:extLst>
          </p:cNvPr>
          <p:cNvPicPr>
            <a:picLocks noChangeAspect="1"/>
          </p:cNvPicPr>
          <p:nvPr/>
        </p:nvPicPr>
        <p:blipFill>
          <a:blip r:embed="rId3"/>
          <a:stretch>
            <a:fillRect/>
          </a:stretch>
        </p:blipFill>
        <p:spPr>
          <a:xfrm>
            <a:off x="4982422" y="1638775"/>
            <a:ext cx="5780760" cy="4568833"/>
          </a:xfrm>
          <a:prstGeom prst="rect">
            <a:avLst/>
          </a:prstGeom>
        </p:spPr>
      </p:pic>
    </p:spTree>
    <p:extLst>
      <p:ext uri="{BB962C8B-B14F-4D97-AF65-F5344CB8AC3E}">
        <p14:creationId xmlns:p14="http://schemas.microsoft.com/office/powerpoint/2010/main" val="306139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normAutofit/>
          </a:bodyPr>
          <a:lstStyle/>
          <a:p>
            <a:r>
              <a:rPr lang="en-US"/>
              <a:t>Cascadless schedules primer</a:t>
            </a:r>
          </a:p>
        </p:txBody>
      </p:sp>
      <p:sp>
        <p:nvSpPr>
          <p:cNvPr id="8" name="Content Placeholder 7">
            <a:extLst>
              <a:ext uri="{FF2B5EF4-FFF2-40B4-BE49-F238E27FC236}">
                <a16:creationId xmlns:a16="http://schemas.microsoft.com/office/drawing/2014/main" id="{EBFEC479-D221-48B6-B775-CFCB747C6CE6}"/>
              </a:ext>
            </a:extLst>
          </p:cNvPr>
          <p:cNvSpPr>
            <a:spLocks noGrp="1"/>
          </p:cNvSpPr>
          <p:nvPr>
            <p:ph sz="quarter" idx="4"/>
          </p:nvPr>
        </p:nvSpPr>
        <p:spPr>
          <a:xfrm>
            <a:off x="6172200" y="2505075"/>
            <a:ext cx="2809348" cy="3684588"/>
          </a:xfrm>
        </p:spPr>
        <p:txBody>
          <a:bodyPr vert="horz" lIns="91440" tIns="45720" rIns="91440" bIns="45720" rtlCol="0" anchor="t">
            <a:normAutofit fontScale="92500" lnSpcReduction="20000"/>
          </a:bodyPr>
          <a:lstStyle/>
          <a:p>
            <a:pPr marL="0" indent="0">
              <a:buNone/>
            </a:pPr>
            <a:r>
              <a:rPr lang="sr-Latn-RS">
                <a:ea typeface="+mn-lt"/>
                <a:cs typeface="+mn-lt"/>
              </a:rPr>
              <a:t>To je raspored koji se može oporaviti, ali ne izbegava kaskadni prekid. Može se videti da ako se T1 prekine, i T2 će morati da se prekine da bi se održala ispravnost rasporeda jer je T2 već pročitao nepotvrđenu vrednost koju je napisao T1.</a:t>
            </a:r>
            <a:endParaRPr lang="en-US"/>
          </a:p>
        </p:txBody>
      </p:sp>
      <p:pic>
        <p:nvPicPr>
          <p:cNvPr id="3" name="Picture 3">
            <a:extLst>
              <a:ext uri="{FF2B5EF4-FFF2-40B4-BE49-F238E27FC236}">
                <a16:creationId xmlns:a16="http://schemas.microsoft.com/office/drawing/2014/main" id="{6C50A968-958C-4818-9B47-2EC0E2ECF30B}"/>
              </a:ext>
            </a:extLst>
          </p:cNvPr>
          <p:cNvPicPr>
            <a:picLocks noChangeAspect="1"/>
          </p:cNvPicPr>
          <p:nvPr/>
        </p:nvPicPr>
        <p:blipFill>
          <a:blip r:embed="rId2"/>
          <a:stretch>
            <a:fillRect/>
          </a:stretch>
        </p:blipFill>
        <p:spPr>
          <a:xfrm>
            <a:off x="3723753" y="1933706"/>
            <a:ext cx="1675616" cy="3909164"/>
          </a:xfrm>
          <a:prstGeom prst="rect">
            <a:avLst/>
          </a:prstGeom>
        </p:spPr>
      </p:pic>
      <p:sp>
        <p:nvSpPr>
          <p:cNvPr id="10" name="Content Placeholder 9">
            <a:extLst>
              <a:ext uri="{FF2B5EF4-FFF2-40B4-BE49-F238E27FC236}">
                <a16:creationId xmlns:a16="http://schemas.microsoft.com/office/drawing/2014/main" id="{67C01B0B-3C39-4310-9AAC-B986315A5451}"/>
              </a:ext>
            </a:extLst>
          </p:cNvPr>
          <p:cNvSpPr>
            <a:spLocks noGrp="1"/>
          </p:cNvSpPr>
          <p:nvPr>
            <p:ph sz="half" idx="2"/>
          </p:nvPr>
        </p:nvSpPr>
        <p:spPr>
          <a:xfrm>
            <a:off x="1084726" y="2505075"/>
            <a:ext cx="2125579" cy="3031904"/>
          </a:xfrm>
        </p:spPr>
        <p:txBody>
          <a:bodyPr vert="horz" lIns="91440" tIns="45720" rIns="91440" bIns="45720" rtlCol="0" anchor="t">
            <a:normAutofit fontScale="92500" lnSpcReduction="20000"/>
          </a:bodyPr>
          <a:lstStyle/>
          <a:p>
            <a:pPr marL="0" indent="0">
              <a:buNone/>
            </a:pPr>
            <a:r>
              <a:rPr lang="sr-Latn-RS">
                <a:ea typeface="+mn-lt"/>
                <a:cs typeface="+mn-lt"/>
              </a:rPr>
              <a:t>Razmotrite sledeći raspored koji uključuje dve transakcije T1 i T2. Ovaj raspored je bez kaskada. Pošto T2 čita ažuriranu vrednost A tek nakon transakcije ažuriranja, tj. T1 potvrđivanja.</a:t>
            </a:r>
            <a:endParaRPr lang="en-US">
              <a:ea typeface="+mn-lt"/>
              <a:cs typeface="+mn-lt"/>
            </a:endParaRPr>
          </a:p>
          <a:p>
            <a:endParaRPr lang="en-US" dirty="0"/>
          </a:p>
        </p:txBody>
      </p:sp>
      <p:pic>
        <p:nvPicPr>
          <p:cNvPr id="13" name="Picture 13">
            <a:extLst>
              <a:ext uri="{FF2B5EF4-FFF2-40B4-BE49-F238E27FC236}">
                <a16:creationId xmlns:a16="http://schemas.microsoft.com/office/drawing/2014/main" id="{6E252744-2EC2-4C99-BACF-3C105830E114}"/>
              </a:ext>
            </a:extLst>
          </p:cNvPr>
          <p:cNvPicPr>
            <a:picLocks noChangeAspect="1"/>
          </p:cNvPicPr>
          <p:nvPr/>
        </p:nvPicPr>
        <p:blipFill>
          <a:blip r:embed="rId3"/>
          <a:stretch>
            <a:fillRect/>
          </a:stretch>
        </p:blipFill>
        <p:spPr>
          <a:xfrm>
            <a:off x="9219678" y="1799637"/>
            <a:ext cx="1403958" cy="4166861"/>
          </a:xfrm>
          <a:prstGeom prst="rect">
            <a:avLst/>
          </a:prstGeom>
        </p:spPr>
      </p:pic>
      <p:pic>
        <p:nvPicPr>
          <p:cNvPr id="15" name="Picture 6" descr="Logo, icon&#10;&#10;Description automatically generated">
            <a:extLst>
              <a:ext uri="{FF2B5EF4-FFF2-40B4-BE49-F238E27FC236}">
                <a16:creationId xmlns:a16="http://schemas.microsoft.com/office/drawing/2014/main" id="{E22E845F-BCEC-462D-B988-8CF97BAB39F1}"/>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873318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a:t>Strict schedules </a:t>
            </a:r>
            <a:r>
              <a:rPr lang="en-US" dirty="0"/>
              <a:t>primer</a:t>
            </a:r>
          </a:p>
        </p:txBody>
      </p:sp>
      <p:sp>
        <p:nvSpPr>
          <p:cNvPr id="7" name="Text Placeholder 6">
            <a:extLst>
              <a:ext uri="{FF2B5EF4-FFF2-40B4-BE49-F238E27FC236}">
                <a16:creationId xmlns:a16="http://schemas.microsoft.com/office/drawing/2014/main" id="{0886C418-5E53-47E5-9063-0910F3E6AB72}"/>
              </a:ext>
            </a:extLst>
          </p:cNvPr>
          <p:cNvSpPr>
            <a:spLocks noGrp="1"/>
          </p:cNvSpPr>
          <p:nvPr>
            <p:ph type="body" sz="half" idx="2"/>
          </p:nvPr>
        </p:nvSpPr>
        <p:spPr>
          <a:xfrm>
            <a:off x="1084727" y="2449286"/>
            <a:ext cx="3863144" cy="3419702"/>
          </a:xfrm>
        </p:spPr>
        <p:txBody>
          <a:bodyPr vert="horz" lIns="91440" tIns="45720" rIns="91440" bIns="45720" rtlCol="0" anchor="t">
            <a:normAutofit/>
          </a:bodyPr>
          <a:lstStyle/>
          <a:p>
            <a:r>
              <a:rPr lang="sr-Latn-RS">
                <a:ea typeface="+mn-lt"/>
                <a:cs typeface="+mn-lt"/>
              </a:rPr>
              <a:t>Razmotrite sledeći raspored koji uključuje dve transakcije T1 i T2. Ovo je strog raspored jer T2 čita i piše A koji je upisan od strane T1 tek nakon potvrđivanja T1.</a:t>
            </a:r>
          </a:p>
          <a:p>
            <a:endParaRPr lang="sr-Latn-RS" dirty="0">
              <a:ea typeface="+mn-lt"/>
              <a:cs typeface="+mn-lt"/>
            </a:endParaRPr>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2"/>
          <a:stretch>
            <a:fillRect/>
          </a:stretch>
        </p:blipFill>
        <p:spPr>
          <a:xfrm>
            <a:off x="10774363" y="173038"/>
            <a:ext cx="1417637" cy="1049337"/>
          </a:xfrm>
        </p:spPr>
      </p:pic>
      <p:pic>
        <p:nvPicPr>
          <p:cNvPr id="3" name="Picture 3">
            <a:extLst>
              <a:ext uri="{FF2B5EF4-FFF2-40B4-BE49-F238E27FC236}">
                <a16:creationId xmlns:a16="http://schemas.microsoft.com/office/drawing/2014/main" id="{7F6ADE0D-CBC8-47A2-A539-0A39BE9FFA97}"/>
              </a:ext>
            </a:extLst>
          </p:cNvPr>
          <p:cNvPicPr>
            <a:picLocks noChangeAspect="1"/>
          </p:cNvPicPr>
          <p:nvPr/>
        </p:nvPicPr>
        <p:blipFill>
          <a:blip r:embed="rId3"/>
          <a:stretch>
            <a:fillRect/>
          </a:stretch>
        </p:blipFill>
        <p:spPr>
          <a:xfrm>
            <a:off x="6972953" y="1106731"/>
            <a:ext cx="1652588" cy="4648200"/>
          </a:xfrm>
          <a:prstGeom prst="rect">
            <a:avLst/>
          </a:prstGeom>
        </p:spPr>
      </p:pic>
    </p:spTree>
    <p:extLst>
      <p:ext uri="{BB962C8B-B14F-4D97-AF65-F5344CB8AC3E}">
        <p14:creationId xmlns:p14="http://schemas.microsoft.com/office/powerpoint/2010/main" val="260739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normAutofit/>
          </a:bodyPr>
          <a:lstStyle/>
          <a:p>
            <a:r>
              <a:rPr lang="en-US"/>
              <a:t>Recoverable vs. Non-Recoverable schedules primer</a:t>
            </a:r>
          </a:p>
        </p:txBody>
      </p:sp>
      <p:sp>
        <p:nvSpPr>
          <p:cNvPr id="8" name="Content Placeholder 7">
            <a:extLst>
              <a:ext uri="{FF2B5EF4-FFF2-40B4-BE49-F238E27FC236}">
                <a16:creationId xmlns:a16="http://schemas.microsoft.com/office/drawing/2014/main" id="{CD867D11-F54C-45F4-9A46-134BF8FC4530}"/>
              </a:ext>
            </a:extLst>
          </p:cNvPr>
          <p:cNvSpPr>
            <a:spLocks noGrp="1"/>
          </p:cNvSpPr>
          <p:nvPr>
            <p:ph sz="quarter" idx="4"/>
          </p:nvPr>
        </p:nvSpPr>
        <p:spPr>
          <a:xfrm>
            <a:off x="6172200" y="2505075"/>
            <a:ext cx="3112060" cy="3684588"/>
          </a:xfrm>
        </p:spPr>
        <p:txBody>
          <a:bodyPr vert="horz" lIns="91440" tIns="45720" rIns="91440" bIns="45720" rtlCol="0" anchor="t">
            <a:normAutofit/>
          </a:bodyPr>
          <a:lstStyle/>
          <a:p>
            <a:pPr marL="0" indent="0">
              <a:buNone/>
            </a:pPr>
            <a:r>
              <a:rPr lang="sr-Latn-RS">
                <a:ea typeface="+mn-lt"/>
                <a:cs typeface="+mn-lt"/>
              </a:rPr>
              <a:t>T2 je pročitala vrednost A koju je napisala T1 i T2 potvrđuje. T1 je kasnije prekinuta, stoga je vrednost koju je pročitala T2 pogrešna, ali pošto je T2 potvrđena, ovaj raspored se ne može povratiti </a:t>
            </a:r>
            <a:endParaRPr lang="en-US"/>
          </a:p>
        </p:txBody>
      </p:sp>
      <p:sp>
        <p:nvSpPr>
          <p:cNvPr id="10" name="Content Placeholder 9">
            <a:extLst>
              <a:ext uri="{FF2B5EF4-FFF2-40B4-BE49-F238E27FC236}">
                <a16:creationId xmlns:a16="http://schemas.microsoft.com/office/drawing/2014/main" id="{9B693A8C-1C2E-4853-900C-74BFABBFF50C}"/>
              </a:ext>
            </a:extLst>
          </p:cNvPr>
          <p:cNvSpPr>
            <a:spLocks noGrp="1"/>
          </p:cNvSpPr>
          <p:nvPr>
            <p:ph sz="half" idx="2"/>
          </p:nvPr>
        </p:nvSpPr>
        <p:spPr>
          <a:xfrm>
            <a:off x="1084726" y="2505075"/>
            <a:ext cx="2428521" cy="3684588"/>
          </a:xfrm>
        </p:spPr>
        <p:txBody>
          <a:bodyPr vert="horz" lIns="91440" tIns="45720" rIns="91440" bIns="45720" rtlCol="0" anchor="t">
            <a:normAutofit/>
          </a:bodyPr>
          <a:lstStyle/>
          <a:p>
            <a:pPr marL="0" indent="0">
              <a:buNone/>
            </a:pPr>
            <a:r>
              <a:rPr lang="sr-Latn-RS">
                <a:ea typeface="+mn-lt"/>
                <a:cs typeface="+mn-lt"/>
              </a:rPr>
              <a:t>Razmotrite sledeći raspored koji uključuje dve transakcije T1 i T2. Ovo je raspored koji se može oporaviti, jer se T1 potvrđuje pre T2, što čini vrednost koju čita T2 tačnom.</a:t>
            </a:r>
          </a:p>
          <a:p>
            <a:pPr marL="0" indent="0">
              <a:buNone/>
            </a:pPr>
            <a:endParaRPr lang="sr-Latn-RS" dirty="0">
              <a:ea typeface="+mn-lt"/>
              <a:cs typeface="+mn-lt"/>
            </a:endParaRPr>
          </a:p>
          <a:p>
            <a:endParaRPr lang="en-US" dirty="0"/>
          </a:p>
        </p:txBody>
      </p:sp>
      <p:pic>
        <p:nvPicPr>
          <p:cNvPr id="12" name="Picture 6" descr="Logo, icon&#10;&#10;Description automatically generated">
            <a:extLst>
              <a:ext uri="{FF2B5EF4-FFF2-40B4-BE49-F238E27FC236}">
                <a16:creationId xmlns:a16="http://schemas.microsoft.com/office/drawing/2014/main" id="{24D9EBDA-8B7E-4168-8BD6-1F093F664AFF}"/>
              </a:ext>
            </a:extLst>
          </p:cNvPr>
          <p:cNvPicPr>
            <a:picLocks noChangeAspect="1"/>
          </p:cNvPicPr>
          <p:nvPr/>
        </p:nvPicPr>
        <p:blipFill>
          <a:blip r:embed="rId2"/>
          <a:stretch>
            <a:fillRect/>
          </a:stretch>
        </p:blipFill>
        <p:spPr>
          <a:xfrm>
            <a:off x="10774363" y="173038"/>
            <a:ext cx="1417637" cy="1049337"/>
          </a:xfrm>
          <a:prstGeom prst="rect">
            <a:avLst/>
          </a:prstGeom>
        </p:spPr>
      </p:pic>
      <p:pic>
        <p:nvPicPr>
          <p:cNvPr id="17" name="Picture 17">
            <a:extLst>
              <a:ext uri="{FF2B5EF4-FFF2-40B4-BE49-F238E27FC236}">
                <a16:creationId xmlns:a16="http://schemas.microsoft.com/office/drawing/2014/main" id="{7A020077-1164-49FA-84DC-5DE2B3C5CC95}"/>
              </a:ext>
            </a:extLst>
          </p:cNvPr>
          <p:cNvPicPr>
            <a:picLocks noChangeAspect="1"/>
          </p:cNvPicPr>
          <p:nvPr/>
        </p:nvPicPr>
        <p:blipFill>
          <a:blip r:embed="rId3"/>
          <a:stretch>
            <a:fillRect/>
          </a:stretch>
        </p:blipFill>
        <p:spPr>
          <a:xfrm>
            <a:off x="9484095" y="1941209"/>
            <a:ext cx="1449235" cy="3768898"/>
          </a:xfrm>
          <a:prstGeom prst="rect">
            <a:avLst/>
          </a:prstGeom>
        </p:spPr>
      </p:pic>
      <p:pic>
        <p:nvPicPr>
          <p:cNvPr id="5" name="Picture 5" descr="A picture containing application&#10;&#10;Description automatically generated">
            <a:extLst>
              <a:ext uri="{FF2B5EF4-FFF2-40B4-BE49-F238E27FC236}">
                <a16:creationId xmlns:a16="http://schemas.microsoft.com/office/drawing/2014/main" id="{066B30A0-71F6-4991-AB95-9CDC13F14D13}"/>
              </a:ext>
            </a:extLst>
          </p:cNvPr>
          <p:cNvPicPr>
            <a:picLocks noChangeAspect="1"/>
          </p:cNvPicPr>
          <p:nvPr/>
        </p:nvPicPr>
        <p:blipFill>
          <a:blip r:embed="rId4"/>
          <a:stretch>
            <a:fillRect/>
          </a:stretch>
        </p:blipFill>
        <p:spPr>
          <a:xfrm>
            <a:off x="4150520" y="1940719"/>
            <a:ext cx="1581149" cy="3917156"/>
          </a:xfrm>
          <a:prstGeom prst="rect">
            <a:avLst/>
          </a:prstGeom>
        </p:spPr>
      </p:pic>
    </p:spTree>
    <p:extLst>
      <p:ext uri="{BB962C8B-B14F-4D97-AF65-F5344CB8AC3E}">
        <p14:creationId xmlns:p14="http://schemas.microsoft.com/office/powerpoint/2010/main" val="112184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Rasporedi</a:t>
            </a:r>
          </a:p>
        </p:txBody>
      </p:sp>
      <p:sp>
        <p:nvSpPr>
          <p:cNvPr id="5" name="Text Placeholder 4">
            <a:extLst>
              <a:ext uri="{FF2B5EF4-FFF2-40B4-BE49-F238E27FC236}">
                <a16:creationId xmlns:a16="http://schemas.microsoft.com/office/drawing/2014/main" id="{1C1EE7A0-885B-42F6-A9DA-FAA7F918AB49}"/>
              </a:ext>
            </a:extLst>
          </p:cNvPr>
          <p:cNvSpPr>
            <a:spLocks noGrp="1"/>
          </p:cNvSpPr>
          <p:nvPr>
            <p:ph type="body" sz="half" idx="2"/>
          </p:nvPr>
        </p:nvSpPr>
        <p:spPr>
          <a:xfrm>
            <a:off x="1084728" y="4902489"/>
            <a:ext cx="2628969" cy="985075"/>
          </a:xfrm>
        </p:spPr>
        <p:txBody>
          <a:bodyPr vert="horz" lIns="91440" tIns="45720" rIns="91440" bIns="45720" rtlCol="0" anchor="b">
            <a:normAutofit/>
          </a:bodyPr>
          <a:lstStyle/>
          <a:p>
            <a:r>
              <a:rPr lang="en-US"/>
              <a:t>Veza između različitih vrsta rasporeda</a:t>
            </a:r>
          </a:p>
        </p:txBody>
      </p:sp>
      <p:sp>
        <p:nvSpPr>
          <p:cNvPr id="16" name="Freeform: Shape 15">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Diagram&#10;&#10;Description automatically generated">
            <a:extLst>
              <a:ext uri="{FF2B5EF4-FFF2-40B4-BE49-F238E27FC236}">
                <a16:creationId xmlns:a16="http://schemas.microsoft.com/office/drawing/2014/main" id="{25F5D5C8-256F-4B62-9C1B-CAC37D8DDB26}"/>
              </a:ext>
            </a:extLst>
          </p:cNvPr>
          <p:cNvPicPr>
            <a:picLocks noChangeAspect="1"/>
          </p:cNvPicPr>
          <p:nvPr/>
        </p:nvPicPr>
        <p:blipFill>
          <a:blip r:embed="rId3"/>
          <a:stretch>
            <a:fillRect/>
          </a:stretch>
        </p:blipFill>
        <p:spPr>
          <a:xfrm>
            <a:off x="4398097" y="1700794"/>
            <a:ext cx="6737862" cy="3402620"/>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104812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6204E07-6F63-4D3E-B413-652FC095A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1597960"/>
            <a:ext cx="3001415" cy="3555931"/>
          </a:xfrm>
        </p:spPr>
        <p:txBody>
          <a:bodyPr vert="horz" lIns="91440" tIns="45720" rIns="91440" bIns="45720" rtlCol="0" anchor="t">
            <a:normAutofit/>
          </a:bodyPr>
          <a:lstStyle/>
          <a:p>
            <a:r>
              <a:rPr lang="en-US" b="1" kern="1200">
                <a:solidFill>
                  <a:schemeClr val="tx1"/>
                </a:solidFill>
                <a:effectLst/>
                <a:latin typeface="+mj-lt"/>
                <a:ea typeface="+mj-ea"/>
                <a:cs typeface="+mj-cs"/>
              </a:rPr>
              <a:t>Nepravilnosti prilikom konkurentnog izvršavanja</a:t>
            </a:r>
          </a:p>
        </p:txBody>
      </p:sp>
      <p:sp>
        <p:nvSpPr>
          <p:cNvPr id="11" name="Freeform: Shape 15">
            <a:extLst>
              <a:ext uri="{FF2B5EF4-FFF2-40B4-BE49-F238E27FC236}">
                <a16:creationId xmlns:a16="http://schemas.microsoft.com/office/drawing/2014/main" id="{1A2C2B4C-DD5B-4BFB-A18E-0E2FA0125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2"/>
          <a:stretch>
            <a:fillRect/>
          </a:stretch>
        </p:blipFill>
        <p:spPr>
          <a:xfrm>
            <a:off x="10708758" y="173829"/>
            <a:ext cx="1417405" cy="1048486"/>
          </a:xfrm>
        </p:spPr>
      </p:pic>
      <p:graphicFrame>
        <p:nvGraphicFramePr>
          <p:cNvPr id="13" name="Content Placeholder 2">
            <a:extLst>
              <a:ext uri="{FF2B5EF4-FFF2-40B4-BE49-F238E27FC236}">
                <a16:creationId xmlns:a16="http://schemas.microsoft.com/office/drawing/2014/main" id="{3275C91E-85E6-403F-A900-7956F9E39BCD}"/>
              </a:ext>
            </a:extLst>
          </p:cNvPr>
          <p:cNvGraphicFramePr>
            <a:graphicFrameLocks noGrp="1"/>
          </p:cNvGraphicFramePr>
          <p:nvPr>
            <p:ph sz="half" idx="1"/>
            <p:extLst>
              <p:ext uri="{D42A27DB-BD31-4B8C-83A1-F6EECF244321}">
                <p14:modId xmlns:p14="http://schemas.microsoft.com/office/powerpoint/2010/main" val="1546624392"/>
              </p:ext>
            </p:extLst>
          </p:nvPr>
        </p:nvGraphicFramePr>
        <p:xfrm>
          <a:off x="4291969" y="876340"/>
          <a:ext cx="6308804" cy="5107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831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Temporary Update / Dirty Read problem</a:t>
            </a:r>
          </a:p>
        </p:txBody>
      </p:sp>
      <p:sp>
        <p:nvSpPr>
          <p:cNvPr id="5" name="Text Placeholder 4">
            <a:extLst>
              <a:ext uri="{FF2B5EF4-FFF2-40B4-BE49-F238E27FC236}">
                <a16:creationId xmlns:a16="http://schemas.microsoft.com/office/drawing/2014/main" id="{12C0E435-C949-43EC-B8E5-CE6B6CC56F16}"/>
              </a:ext>
            </a:extLst>
          </p:cNvPr>
          <p:cNvSpPr>
            <a:spLocks noGrp="1"/>
          </p:cNvSpPr>
          <p:nvPr>
            <p:ph type="body" sz="half" idx="2"/>
          </p:nvPr>
        </p:nvSpPr>
        <p:spPr>
          <a:xfrm>
            <a:off x="5932764" y="1757677"/>
            <a:ext cx="5843390" cy="1623505"/>
          </a:xfrm>
        </p:spPr>
        <p:txBody>
          <a:bodyPr vert="horz" lIns="91440" tIns="45720" rIns="91440" bIns="45720" rtlCol="0" anchor="t">
            <a:normAutofit/>
          </a:bodyPr>
          <a:lstStyle/>
          <a:p>
            <a:pPr>
              <a:spcBef>
                <a:spcPts val="0"/>
              </a:spcBef>
              <a:spcAft>
                <a:spcPts val="600"/>
              </a:spcAft>
            </a:pPr>
            <a:endParaRPr lang="en-US"/>
          </a:p>
          <a:p>
            <a:pPr>
              <a:spcBef>
                <a:spcPts val="0"/>
              </a:spcBef>
              <a:spcAft>
                <a:spcPts val="600"/>
              </a:spcAft>
            </a:pPr>
            <a:r>
              <a:rPr lang="en-US" dirty="0"/>
              <a:t>U </a:t>
            </a:r>
            <a:r>
              <a:rPr lang="en-US" dirty="0" err="1"/>
              <a:t>donjem</a:t>
            </a:r>
            <a:r>
              <a:rPr lang="en-US" dirty="0"/>
              <a:t> </a:t>
            </a:r>
            <a:r>
              <a:rPr lang="en-US" dirty="0" err="1"/>
              <a:t>primeru</a:t>
            </a:r>
            <a:r>
              <a:rPr lang="en-US" dirty="0"/>
              <a:t>, </a:t>
            </a:r>
            <a:r>
              <a:rPr lang="en-US" dirty="0" err="1"/>
              <a:t>ako</a:t>
            </a:r>
            <a:r>
              <a:rPr lang="en-US" dirty="0"/>
              <a:t> </a:t>
            </a:r>
            <a:r>
              <a:rPr lang="en-US" dirty="0" err="1"/>
              <a:t>transakcija</a:t>
            </a:r>
            <a:r>
              <a:rPr lang="en-US" dirty="0"/>
              <a:t> T1 </a:t>
            </a:r>
            <a:r>
              <a:rPr lang="en-US" dirty="0" err="1"/>
              <a:t>iz</a:t>
            </a:r>
            <a:r>
              <a:rPr lang="en-US" dirty="0"/>
              <a:t> </a:t>
            </a:r>
            <a:r>
              <a:rPr lang="en-US" dirty="0" err="1"/>
              <a:t>nekog</a:t>
            </a:r>
            <a:r>
              <a:rPr lang="en-US" dirty="0"/>
              <a:t> </a:t>
            </a:r>
            <a:r>
              <a:rPr lang="en-US" dirty="0" err="1"/>
              <a:t>razloga</a:t>
            </a:r>
            <a:r>
              <a:rPr lang="en-US" dirty="0"/>
              <a:t> ne </a:t>
            </a:r>
            <a:r>
              <a:rPr lang="en-US" dirty="0" err="1"/>
              <a:t>uspe</a:t>
            </a:r>
            <a:r>
              <a:rPr lang="en-US" dirty="0"/>
              <a:t>, X </a:t>
            </a:r>
            <a:r>
              <a:rPr lang="en-US" dirty="0" err="1"/>
              <a:t>će</a:t>
            </a:r>
            <a:r>
              <a:rPr lang="en-US" dirty="0"/>
              <a:t> se </a:t>
            </a:r>
            <a:r>
              <a:rPr lang="en-US" dirty="0" err="1"/>
              <a:t>vratiti</a:t>
            </a:r>
            <a:r>
              <a:rPr lang="en-US" dirty="0"/>
              <a:t> </a:t>
            </a:r>
            <a:r>
              <a:rPr lang="en-US" dirty="0" err="1"/>
              <a:t>na</a:t>
            </a:r>
            <a:r>
              <a:rPr lang="en-US" dirty="0"/>
              <a:t> </a:t>
            </a:r>
            <a:r>
              <a:rPr lang="en-US" dirty="0" err="1"/>
              <a:t>svoju</a:t>
            </a:r>
            <a:r>
              <a:rPr lang="en-US" dirty="0"/>
              <a:t> </a:t>
            </a:r>
            <a:r>
              <a:rPr lang="en-US" dirty="0" err="1"/>
              <a:t>prethodnu</a:t>
            </a:r>
            <a:r>
              <a:rPr lang="en-US" dirty="0"/>
              <a:t> </a:t>
            </a:r>
            <a:r>
              <a:rPr lang="en-US" dirty="0" err="1"/>
              <a:t>vrednost</a:t>
            </a:r>
            <a:r>
              <a:rPr lang="en-US" dirty="0"/>
              <a:t>. Ali </a:t>
            </a:r>
            <a:r>
              <a:rPr lang="en-US" dirty="0" err="1"/>
              <a:t>transakcija</a:t>
            </a:r>
            <a:r>
              <a:rPr lang="en-US" dirty="0"/>
              <a:t> T2 je </a:t>
            </a:r>
            <a:r>
              <a:rPr lang="en-US" dirty="0" err="1"/>
              <a:t>vec</a:t>
            </a:r>
            <a:r>
              <a:rPr lang="en-US" dirty="0"/>
              <a:t>́ </a:t>
            </a:r>
            <a:r>
              <a:rPr lang="en-US" dirty="0" err="1"/>
              <a:t>pročitala</a:t>
            </a:r>
            <a:r>
              <a:rPr lang="en-US" dirty="0"/>
              <a:t> </a:t>
            </a:r>
            <a:r>
              <a:rPr lang="en-US" dirty="0" err="1"/>
              <a:t>netačnu</a:t>
            </a:r>
            <a:r>
              <a:rPr lang="en-US" dirty="0"/>
              <a:t> </a:t>
            </a:r>
            <a:r>
              <a:rPr lang="en-US" dirty="0" err="1"/>
              <a:t>vrednost</a:t>
            </a:r>
            <a:r>
              <a:rPr lang="en-US" dirty="0"/>
              <a:t> X-a.</a:t>
            </a:r>
          </a:p>
        </p:txBody>
      </p:sp>
      <p:sp>
        <p:nvSpPr>
          <p:cNvPr id="18" name="Rectangle 17">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9" name="Picture 9" descr="A picture containing table&#10;&#10;Description automatically generated">
            <a:extLst>
              <a:ext uri="{FF2B5EF4-FFF2-40B4-BE49-F238E27FC236}">
                <a16:creationId xmlns:a16="http://schemas.microsoft.com/office/drawing/2014/main" id="{6CFD39D1-D763-4E37-9ADA-E642DB434687}"/>
              </a:ext>
            </a:extLst>
          </p:cNvPr>
          <p:cNvPicPr>
            <a:picLocks noChangeAspect="1"/>
          </p:cNvPicPr>
          <p:nvPr/>
        </p:nvPicPr>
        <p:blipFill>
          <a:blip r:embed="rId3"/>
          <a:stretch>
            <a:fillRect/>
          </a:stretch>
        </p:blipFill>
        <p:spPr>
          <a:xfrm>
            <a:off x="7529959" y="3883054"/>
            <a:ext cx="2355694" cy="2666358"/>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341738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Incorrect Summary problem</a:t>
            </a:r>
          </a:p>
        </p:txBody>
      </p:sp>
      <p:sp>
        <p:nvSpPr>
          <p:cNvPr id="5" name="Text Placeholder 4">
            <a:extLst>
              <a:ext uri="{FF2B5EF4-FFF2-40B4-BE49-F238E27FC236}">
                <a16:creationId xmlns:a16="http://schemas.microsoft.com/office/drawing/2014/main" id="{505A302F-F19F-4E3E-86D2-3D6A56423C6C}"/>
              </a:ext>
            </a:extLst>
          </p:cNvPr>
          <p:cNvSpPr>
            <a:spLocks noGrp="1"/>
          </p:cNvSpPr>
          <p:nvPr>
            <p:ph type="body" sz="half" idx="2"/>
          </p:nvPr>
        </p:nvSpPr>
        <p:spPr>
          <a:xfrm>
            <a:off x="5790412" y="1665567"/>
            <a:ext cx="5734533" cy="1456032"/>
          </a:xfrm>
        </p:spPr>
        <p:txBody>
          <a:bodyPr vert="horz" lIns="91440" tIns="45720" rIns="91440" bIns="45720" rtlCol="0" anchor="t">
            <a:noAutofit/>
          </a:bodyPr>
          <a:lstStyle/>
          <a:p>
            <a:pPr algn="just"/>
            <a:r>
              <a:rPr lang="sr-Latn-RS" dirty="0">
                <a:ea typeface="+mn-lt"/>
                <a:cs typeface="+mn-lt"/>
              </a:rPr>
              <a:t>U donjem primeru, transakcija T2 izračunava sumu nekih zapisa dok ih transakcija T1 ažurira. Stoga </a:t>
            </a:r>
            <a:r>
              <a:rPr lang="sr-Latn-RS" dirty="0" err="1">
                <a:ea typeface="+mn-lt"/>
                <a:cs typeface="+mn-lt"/>
              </a:rPr>
              <a:t>agregatna</a:t>
            </a:r>
            <a:r>
              <a:rPr lang="sr-Latn-RS" dirty="0">
                <a:ea typeface="+mn-lt"/>
                <a:cs typeface="+mn-lt"/>
              </a:rPr>
              <a:t> funkcija može izračunati neke vrednosti pre nego što su ažurirane, a druge nakon što su ažurirane.</a:t>
            </a:r>
            <a:endParaRPr lang="en-US">
              <a:ea typeface="+mn-lt"/>
              <a:cs typeface="+mn-lt"/>
            </a:endParaRPr>
          </a:p>
          <a:p>
            <a:pPr>
              <a:lnSpc>
                <a:spcPct val="110000"/>
              </a:lnSpc>
            </a:pPr>
            <a:endParaRPr lang="en-US" dirty="0"/>
          </a:p>
        </p:txBody>
      </p:sp>
      <p:sp>
        <p:nvSpPr>
          <p:cNvPr id="21" name="Rectangle 20">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2" name="Picture 12" descr="Text, whiteboard&#10;&#10;Description automatically generated">
            <a:extLst>
              <a:ext uri="{FF2B5EF4-FFF2-40B4-BE49-F238E27FC236}">
                <a16:creationId xmlns:a16="http://schemas.microsoft.com/office/drawing/2014/main" id="{FA03E467-E107-492F-AC1D-4C998B259A99}"/>
              </a:ext>
            </a:extLst>
          </p:cNvPr>
          <p:cNvPicPr>
            <a:picLocks noChangeAspect="1"/>
          </p:cNvPicPr>
          <p:nvPr/>
        </p:nvPicPr>
        <p:blipFill>
          <a:blip r:embed="rId3"/>
          <a:stretch>
            <a:fillRect/>
          </a:stretch>
        </p:blipFill>
        <p:spPr>
          <a:xfrm>
            <a:off x="7717895" y="3732536"/>
            <a:ext cx="2064488" cy="3033247"/>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340737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Lost Update problem</a:t>
            </a:r>
          </a:p>
        </p:txBody>
      </p:sp>
      <p:sp>
        <p:nvSpPr>
          <p:cNvPr id="4" name="Text Placeholder 3">
            <a:extLst>
              <a:ext uri="{FF2B5EF4-FFF2-40B4-BE49-F238E27FC236}">
                <a16:creationId xmlns:a16="http://schemas.microsoft.com/office/drawing/2014/main" id="{632E3742-D93E-4F59-8437-15CC96731FDF}"/>
              </a:ext>
            </a:extLst>
          </p:cNvPr>
          <p:cNvSpPr>
            <a:spLocks noGrp="1"/>
          </p:cNvSpPr>
          <p:nvPr>
            <p:ph type="body" sz="half" idx="2"/>
          </p:nvPr>
        </p:nvSpPr>
        <p:spPr>
          <a:xfrm>
            <a:off x="5882521" y="1967018"/>
            <a:ext cx="5843390" cy="1430911"/>
          </a:xfrm>
        </p:spPr>
        <p:txBody>
          <a:bodyPr vert="horz" lIns="91440" tIns="45720" rIns="91440" bIns="45720" rtlCol="0" anchor="t">
            <a:normAutofit/>
          </a:bodyPr>
          <a:lstStyle/>
          <a:p>
            <a:r>
              <a:rPr lang="en-US" dirty="0"/>
              <a:t>U </a:t>
            </a:r>
            <a:r>
              <a:rPr lang="en-US" dirty="0" err="1"/>
              <a:t>donjem</a:t>
            </a:r>
            <a:r>
              <a:rPr lang="en-US" dirty="0"/>
              <a:t> </a:t>
            </a:r>
            <a:r>
              <a:rPr lang="en-US" dirty="0" err="1"/>
              <a:t>primeru</a:t>
            </a:r>
            <a:r>
              <a:rPr lang="en-US" dirty="0"/>
              <a:t>, </a:t>
            </a:r>
            <a:r>
              <a:rPr lang="en-US" dirty="0" err="1"/>
              <a:t>transakcija</a:t>
            </a:r>
            <a:r>
              <a:rPr lang="en-US" dirty="0"/>
              <a:t> T1 </a:t>
            </a:r>
            <a:r>
              <a:rPr lang="en-US" dirty="0" err="1"/>
              <a:t>menja</a:t>
            </a:r>
            <a:r>
              <a:rPr lang="en-US" dirty="0"/>
              <a:t> </a:t>
            </a:r>
            <a:r>
              <a:rPr lang="en-US" dirty="0" err="1"/>
              <a:t>vrednost</a:t>
            </a:r>
            <a:r>
              <a:rPr lang="en-US" dirty="0"/>
              <a:t> X, </a:t>
            </a:r>
            <a:r>
              <a:rPr lang="en-US" dirty="0" err="1"/>
              <a:t>ali</a:t>
            </a:r>
            <a:r>
              <a:rPr lang="en-US" dirty="0"/>
              <a:t> je </a:t>
            </a:r>
            <a:r>
              <a:rPr lang="en-US" dirty="0" err="1"/>
              <a:t>prepisuje</a:t>
            </a:r>
            <a:r>
              <a:rPr lang="en-US" dirty="0"/>
              <a:t> </a:t>
            </a:r>
            <a:r>
              <a:rPr lang="en-US" dirty="0" err="1"/>
              <a:t>ažuriranje</a:t>
            </a:r>
            <a:r>
              <a:rPr lang="en-US" dirty="0"/>
              <a:t> </a:t>
            </a:r>
            <a:r>
              <a:rPr lang="en-US" dirty="0" err="1"/>
              <a:t>izvršeno</a:t>
            </a:r>
            <a:r>
              <a:rPr lang="en-US" dirty="0"/>
              <a:t> </a:t>
            </a:r>
            <a:r>
              <a:rPr lang="en-US" dirty="0" err="1"/>
              <a:t>transakcijom</a:t>
            </a:r>
            <a:r>
              <a:rPr lang="en-US" dirty="0"/>
              <a:t> T2 </a:t>
            </a:r>
            <a:r>
              <a:rPr lang="en-US" dirty="0" err="1"/>
              <a:t>na</a:t>
            </a:r>
            <a:r>
              <a:rPr lang="en-US" dirty="0"/>
              <a:t> X. </a:t>
            </a:r>
            <a:r>
              <a:rPr lang="en-US" dirty="0" err="1"/>
              <a:t>Stoga</a:t>
            </a:r>
            <a:r>
              <a:rPr lang="en-US" dirty="0"/>
              <a:t> se </a:t>
            </a:r>
            <a:r>
              <a:rPr lang="en-US" dirty="0" err="1"/>
              <a:t>ažuriranje</a:t>
            </a:r>
            <a:r>
              <a:rPr lang="en-US" dirty="0"/>
              <a:t> </a:t>
            </a:r>
            <a:r>
              <a:rPr lang="en-US" dirty="0" err="1"/>
              <a:t>izvršeno</a:t>
            </a:r>
            <a:r>
              <a:rPr lang="en-US" dirty="0"/>
              <a:t> </a:t>
            </a:r>
            <a:r>
              <a:rPr lang="en-US" dirty="0" err="1"/>
              <a:t>transakcijom</a:t>
            </a:r>
            <a:r>
              <a:rPr lang="en-US" dirty="0"/>
              <a:t> T1 </a:t>
            </a:r>
            <a:r>
              <a:rPr lang="en-US" dirty="0" err="1"/>
              <a:t>gubi</a:t>
            </a:r>
            <a:r>
              <a:rPr lang="en-US" dirty="0"/>
              <a:t>.</a:t>
            </a:r>
          </a:p>
          <a:p>
            <a:endParaRPr lang="en-US" dirty="0"/>
          </a:p>
        </p:txBody>
      </p:sp>
      <p:sp>
        <p:nvSpPr>
          <p:cNvPr id="15" name="Rectangle 14">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6">
            <a:extLst>
              <a:ext uri="{FF2B5EF4-FFF2-40B4-BE49-F238E27FC236}">
                <a16:creationId xmlns:a16="http://schemas.microsoft.com/office/drawing/2014/main" id="{E051A9CC-82A2-4B5E-B697-B5A162710A0D}"/>
              </a:ext>
            </a:extLst>
          </p:cNvPr>
          <p:cNvPicPr>
            <a:picLocks noChangeAspect="1"/>
          </p:cNvPicPr>
          <p:nvPr/>
        </p:nvPicPr>
        <p:blipFill>
          <a:blip r:embed="rId3"/>
          <a:stretch>
            <a:fillRect/>
          </a:stretch>
        </p:blipFill>
        <p:spPr>
          <a:xfrm>
            <a:off x="7352769" y="4391054"/>
            <a:ext cx="2653629" cy="1998432"/>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424447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Unreapeatable Read problem</a:t>
            </a:r>
          </a:p>
        </p:txBody>
      </p:sp>
      <p:sp>
        <p:nvSpPr>
          <p:cNvPr id="4" name="Text Placeholder 3">
            <a:extLst>
              <a:ext uri="{FF2B5EF4-FFF2-40B4-BE49-F238E27FC236}">
                <a16:creationId xmlns:a16="http://schemas.microsoft.com/office/drawing/2014/main" id="{632E3742-D93E-4F59-8437-15CC96731FDF}"/>
              </a:ext>
            </a:extLst>
          </p:cNvPr>
          <p:cNvSpPr>
            <a:spLocks noGrp="1"/>
          </p:cNvSpPr>
          <p:nvPr>
            <p:ph type="body" sz="half" idx="2"/>
          </p:nvPr>
        </p:nvSpPr>
        <p:spPr>
          <a:xfrm>
            <a:off x="5829488" y="1761606"/>
            <a:ext cx="5968994" cy="1665373"/>
          </a:xfrm>
        </p:spPr>
        <p:txBody>
          <a:bodyPr vert="horz" lIns="91440" tIns="45720" rIns="91440" bIns="45720" rtlCol="0" anchor="t">
            <a:normAutofit/>
          </a:bodyPr>
          <a:lstStyle/>
          <a:p>
            <a:r>
              <a:rPr lang="en-US" dirty="0"/>
              <a:t>U </a:t>
            </a:r>
            <a:r>
              <a:rPr lang="en-US" dirty="0" err="1"/>
              <a:t>donjem</a:t>
            </a:r>
            <a:r>
              <a:rPr lang="en-US" dirty="0"/>
              <a:t> </a:t>
            </a:r>
            <a:r>
              <a:rPr lang="en-US" dirty="0" err="1"/>
              <a:t>primeru</a:t>
            </a:r>
            <a:r>
              <a:rPr lang="en-US" dirty="0"/>
              <a:t>, </a:t>
            </a:r>
            <a:r>
              <a:rPr lang="en-US" dirty="0" err="1"/>
              <a:t>kada</a:t>
            </a:r>
            <a:r>
              <a:rPr lang="en-US" dirty="0"/>
              <a:t> </a:t>
            </a:r>
            <a:r>
              <a:rPr lang="en-US" dirty="0" err="1"/>
              <a:t>transakcija</a:t>
            </a:r>
            <a:r>
              <a:rPr lang="en-US" dirty="0"/>
              <a:t> T2 </a:t>
            </a:r>
            <a:r>
              <a:rPr lang="en-US" dirty="0" err="1"/>
              <a:t>pročita</a:t>
            </a:r>
            <a:r>
              <a:rPr lang="en-US" dirty="0"/>
              <a:t> </a:t>
            </a:r>
            <a:r>
              <a:rPr lang="en-US" dirty="0" err="1"/>
              <a:t>promenljivu</a:t>
            </a:r>
            <a:r>
              <a:rPr lang="en-US" dirty="0"/>
              <a:t> X, </a:t>
            </a:r>
            <a:r>
              <a:rPr lang="en-US" dirty="0" err="1"/>
              <a:t>operacija</a:t>
            </a:r>
            <a:r>
              <a:rPr lang="en-US" dirty="0"/>
              <a:t> </a:t>
            </a:r>
            <a:r>
              <a:rPr lang="en-US" dirty="0" err="1"/>
              <a:t>pisanja</a:t>
            </a:r>
            <a:r>
              <a:rPr lang="en-US" dirty="0"/>
              <a:t> u </a:t>
            </a:r>
            <a:r>
              <a:rPr lang="en-US" dirty="0" err="1"/>
              <a:t>transakciji</a:t>
            </a:r>
            <a:r>
              <a:rPr lang="en-US" dirty="0"/>
              <a:t> T1 </a:t>
            </a:r>
            <a:r>
              <a:rPr lang="en-US" dirty="0" err="1"/>
              <a:t>menja</a:t>
            </a:r>
            <a:r>
              <a:rPr lang="en-US" dirty="0"/>
              <a:t> </a:t>
            </a:r>
            <a:r>
              <a:rPr lang="en-US" dirty="0" err="1"/>
              <a:t>vrednost</a:t>
            </a:r>
            <a:r>
              <a:rPr lang="en-US" dirty="0"/>
              <a:t> </a:t>
            </a:r>
            <a:r>
              <a:rPr lang="en-US" dirty="0" err="1"/>
              <a:t>promenljive</a:t>
            </a:r>
            <a:r>
              <a:rPr lang="en-US" dirty="0"/>
              <a:t> X. </a:t>
            </a:r>
            <a:r>
              <a:rPr lang="en-US" dirty="0" err="1"/>
              <a:t>Dakle</a:t>
            </a:r>
            <a:r>
              <a:rPr lang="en-US" dirty="0"/>
              <a:t>, </a:t>
            </a:r>
            <a:r>
              <a:rPr lang="en-US" dirty="0" err="1"/>
              <a:t>kada</a:t>
            </a:r>
            <a:r>
              <a:rPr lang="en-US" dirty="0"/>
              <a:t> se </a:t>
            </a:r>
            <a:r>
              <a:rPr lang="en-US" dirty="0" err="1"/>
              <a:t>transakcijom</a:t>
            </a:r>
            <a:r>
              <a:rPr lang="en-US" dirty="0"/>
              <a:t> T2 </a:t>
            </a:r>
            <a:r>
              <a:rPr lang="en-US" dirty="0" err="1"/>
              <a:t>izvrši</a:t>
            </a:r>
            <a:r>
              <a:rPr lang="en-US" dirty="0"/>
              <a:t> </a:t>
            </a:r>
            <a:r>
              <a:rPr lang="en-US" dirty="0" err="1"/>
              <a:t>druga</a:t>
            </a:r>
            <a:r>
              <a:rPr lang="en-US" dirty="0"/>
              <a:t> </a:t>
            </a:r>
            <a:r>
              <a:rPr lang="en-US" dirty="0" err="1"/>
              <a:t>operacija</a:t>
            </a:r>
            <a:r>
              <a:rPr lang="en-US" dirty="0"/>
              <a:t> </a:t>
            </a:r>
            <a:r>
              <a:rPr lang="en-US" dirty="0" err="1"/>
              <a:t>čitanja</a:t>
            </a:r>
            <a:r>
              <a:rPr lang="en-US" dirty="0"/>
              <a:t>, </a:t>
            </a:r>
            <a:r>
              <a:rPr lang="en-US" dirty="0" err="1"/>
              <a:t>ona</a:t>
            </a:r>
            <a:r>
              <a:rPr lang="en-US" dirty="0"/>
              <a:t> </a:t>
            </a:r>
            <a:r>
              <a:rPr lang="en-US" dirty="0" err="1"/>
              <a:t>čita</a:t>
            </a:r>
            <a:r>
              <a:rPr lang="en-US" dirty="0"/>
              <a:t> </a:t>
            </a:r>
            <a:r>
              <a:rPr lang="en-US" dirty="0" err="1"/>
              <a:t>novu</a:t>
            </a:r>
            <a:r>
              <a:rPr lang="en-US" dirty="0"/>
              <a:t> </a:t>
            </a:r>
            <a:r>
              <a:rPr lang="en-US" dirty="0" err="1"/>
              <a:t>vrednost</a:t>
            </a:r>
            <a:r>
              <a:rPr lang="en-US" dirty="0"/>
              <a:t> X </a:t>
            </a:r>
            <a:r>
              <a:rPr lang="en-US" dirty="0" err="1"/>
              <a:t>koju</a:t>
            </a:r>
            <a:r>
              <a:rPr lang="en-US" dirty="0"/>
              <a:t> je </a:t>
            </a:r>
            <a:r>
              <a:rPr lang="en-US" dirty="0" err="1"/>
              <a:t>ažurirala</a:t>
            </a:r>
            <a:r>
              <a:rPr lang="en-US" dirty="0"/>
              <a:t> </a:t>
            </a:r>
            <a:r>
              <a:rPr lang="en-US" dirty="0" err="1"/>
              <a:t>transakcija</a:t>
            </a:r>
            <a:r>
              <a:rPr lang="en-US" dirty="0"/>
              <a:t> T1.</a:t>
            </a:r>
          </a:p>
          <a:p>
            <a:endParaRPr lang="en-US" dirty="0"/>
          </a:p>
        </p:txBody>
      </p:sp>
      <p:sp>
        <p:nvSpPr>
          <p:cNvPr id="15" name="Rectangle 14">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6">
            <a:extLst>
              <a:ext uri="{FF2B5EF4-FFF2-40B4-BE49-F238E27FC236}">
                <a16:creationId xmlns:a16="http://schemas.microsoft.com/office/drawing/2014/main" id="{F3251BEF-200A-4C30-AB77-9FAD6072809D}"/>
              </a:ext>
            </a:extLst>
          </p:cNvPr>
          <p:cNvPicPr>
            <a:picLocks noChangeAspect="1"/>
          </p:cNvPicPr>
          <p:nvPr/>
        </p:nvPicPr>
        <p:blipFill>
          <a:blip r:embed="rId3"/>
          <a:stretch>
            <a:fillRect/>
          </a:stretch>
        </p:blipFill>
        <p:spPr>
          <a:xfrm>
            <a:off x="7648868" y="3958314"/>
            <a:ext cx="2324837" cy="2675764"/>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396505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a:t>Sadržaj</a:t>
            </a:r>
          </a:p>
        </p:txBody>
      </p:sp>
      <p:sp>
        <p:nvSpPr>
          <p:cNvPr id="4" name="Text Placeholder 3">
            <a:extLst>
              <a:ext uri="{FF2B5EF4-FFF2-40B4-BE49-F238E27FC236}">
                <a16:creationId xmlns:a16="http://schemas.microsoft.com/office/drawing/2014/main" id="{72307178-6D99-4E04-B485-530446064C64}"/>
              </a:ext>
            </a:extLst>
          </p:cNvPr>
          <p:cNvSpPr>
            <a:spLocks noGrp="1"/>
          </p:cNvSpPr>
          <p:nvPr>
            <p:ph type="body" idx="1"/>
          </p:nvPr>
        </p:nvSpPr>
        <p:spPr/>
        <p:txBody>
          <a:bodyPr>
            <a:normAutofit fontScale="92500" lnSpcReduction="10000"/>
          </a:bodyPr>
          <a:lstStyle/>
          <a:p>
            <a:r>
              <a:rPr lang="en-US">
                <a:ea typeface="+mn-lt"/>
                <a:cs typeface="+mn-lt"/>
              </a:rPr>
              <a:t>Teorijski deo – Procesiranje transakcija</a:t>
            </a:r>
            <a:endParaRPr lang="en-US"/>
          </a:p>
        </p:txBody>
      </p:sp>
      <p:sp>
        <p:nvSpPr>
          <p:cNvPr id="3" name="Content Placeholder 2">
            <a:extLst>
              <a:ext uri="{FF2B5EF4-FFF2-40B4-BE49-F238E27FC236}">
                <a16:creationId xmlns:a16="http://schemas.microsoft.com/office/drawing/2014/main" id="{DC624B39-3DD0-4ED6-92F9-5F6614C39471}"/>
              </a:ext>
            </a:extLst>
          </p:cNvPr>
          <p:cNvSpPr>
            <a:spLocks noGrp="1"/>
          </p:cNvSpPr>
          <p:nvPr>
            <p:ph sz="half" idx="2"/>
          </p:nvPr>
        </p:nvSpPr>
        <p:spPr/>
        <p:txBody>
          <a:bodyPr vert="horz" lIns="91440" tIns="45720" rIns="91440" bIns="45720" rtlCol="0" anchor="t">
            <a:normAutofit lnSpcReduction="10000"/>
          </a:bodyPr>
          <a:lstStyle/>
          <a:p>
            <a:r>
              <a:rPr lang="en-US"/>
              <a:t>Uvod</a:t>
            </a:r>
          </a:p>
          <a:p>
            <a:r>
              <a:rPr lang="en-US"/>
              <a:t>Koncept transakcije</a:t>
            </a:r>
          </a:p>
          <a:p>
            <a:r>
              <a:rPr lang="en-US"/>
              <a:t>Stanja transakcije</a:t>
            </a:r>
          </a:p>
          <a:p>
            <a:r>
              <a:rPr lang="en-US"/>
              <a:t>Procesiranje</a:t>
            </a:r>
            <a:r>
              <a:rPr lang="en-US" b="0"/>
              <a:t> transakcija</a:t>
            </a:r>
            <a:endParaRPr lang="en-US"/>
          </a:p>
          <a:p>
            <a:r>
              <a:rPr lang="en-US" b="0"/>
              <a:t>ACID svojstva</a:t>
            </a:r>
            <a:endParaRPr lang="en-US"/>
          </a:p>
          <a:p>
            <a:r>
              <a:rPr lang="en-US"/>
              <a:t>Rasporedi</a:t>
            </a:r>
          </a:p>
          <a:p>
            <a:r>
              <a:rPr lang="en-US"/>
              <a:t>Nepravilnosti</a:t>
            </a:r>
            <a:r>
              <a:rPr lang="en-US" b="0"/>
              <a:t> prilikom konkurentnog </a:t>
            </a:r>
            <a:r>
              <a:rPr lang="en-US"/>
              <a:t>izvršavanja</a:t>
            </a:r>
          </a:p>
          <a:p>
            <a:r>
              <a:rPr lang="en-US"/>
              <a:t>Protokoli</a:t>
            </a:r>
            <a:r>
              <a:rPr lang="en-US" b="0"/>
              <a:t> kontrole konkurentnosti</a:t>
            </a:r>
            <a:endParaRPr lang="en-US"/>
          </a:p>
        </p:txBody>
      </p:sp>
      <p:sp>
        <p:nvSpPr>
          <p:cNvPr id="5" name="Text Placeholder 4">
            <a:extLst>
              <a:ext uri="{FF2B5EF4-FFF2-40B4-BE49-F238E27FC236}">
                <a16:creationId xmlns:a16="http://schemas.microsoft.com/office/drawing/2014/main" id="{3ED7CE2A-40F6-4DAB-B6ED-B2FDDBBA95E0}"/>
              </a:ext>
            </a:extLst>
          </p:cNvPr>
          <p:cNvSpPr>
            <a:spLocks noGrp="1"/>
          </p:cNvSpPr>
          <p:nvPr>
            <p:ph type="body" sz="quarter" idx="3"/>
          </p:nvPr>
        </p:nvSpPr>
        <p:spPr/>
        <p:txBody>
          <a:bodyPr>
            <a:normAutofit fontScale="92500" lnSpcReduction="10000"/>
          </a:bodyPr>
          <a:lstStyle/>
          <a:p>
            <a:r>
              <a:rPr lang="en-US"/>
              <a:t>Praktični deo – PostgreSQL</a:t>
            </a:r>
          </a:p>
        </p:txBody>
      </p:sp>
      <p:sp>
        <p:nvSpPr>
          <p:cNvPr id="8" name="Content Placeholder 7">
            <a:extLst>
              <a:ext uri="{FF2B5EF4-FFF2-40B4-BE49-F238E27FC236}">
                <a16:creationId xmlns:a16="http://schemas.microsoft.com/office/drawing/2014/main" id="{756DE98A-7717-4951-A0FB-12E6CBEB9997}"/>
              </a:ext>
            </a:extLst>
          </p:cNvPr>
          <p:cNvSpPr>
            <a:spLocks noGrp="1"/>
          </p:cNvSpPr>
          <p:nvPr>
            <p:ph sz="quarter" idx="4"/>
          </p:nvPr>
        </p:nvSpPr>
        <p:spPr/>
        <p:txBody>
          <a:bodyPr vert="horz" lIns="91440" tIns="45720" rIns="91440" bIns="45720" rtlCol="0" anchor="t">
            <a:normAutofit lnSpcReduction="10000"/>
          </a:bodyPr>
          <a:lstStyle/>
          <a:p>
            <a:r>
              <a:rPr lang="en-US" dirty="0" err="1"/>
              <a:t>Osnovne</a:t>
            </a:r>
            <a:r>
              <a:rPr lang="en-US" dirty="0"/>
              <a:t> </a:t>
            </a:r>
            <a:r>
              <a:rPr lang="en-US" dirty="0" err="1"/>
              <a:t>komande</a:t>
            </a:r>
            <a:r>
              <a:rPr lang="en-US" dirty="0"/>
              <a:t> za </a:t>
            </a:r>
            <a:r>
              <a:rPr lang="en-US" dirty="0" err="1"/>
              <a:t>kontrolu</a:t>
            </a:r>
            <a:r>
              <a:rPr lang="en-US" dirty="0"/>
              <a:t> </a:t>
            </a:r>
            <a:r>
              <a:rPr lang="en-US" dirty="0" err="1"/>
              <a:t>transakcija</a:t>
            </a:r>
          </a:p>
          <a:p>
            <a:r>
              <a:rPr lang="en-US" dirty="0"/>
              <a:t>MVCC</a:t>
            </a:r>
          </a:p>
          <a:p>
            <a:r>
              <a:rPr lang="en-US" dirty="0" err="1"/>
              <a:t>Nivoi</a:t>
            </a:r>
            <a:r>
              <a:rPr lang="en-US" dirty="0"/>
              <a:t> </a:t>
            </a:r>
            <a:r>
              <a:rPr lang="en-US" dirty="0" err="1"/>
              <a:t>izolacije</a:t>
            </a:r>
          </a:p>
          <a:p>
            <a:r>
              <a:rPr lang="en-US" dirty="0" err="1"/>
              <a:t>Eksplicitna</a:t>
            </a:r>
            <a:r>
              <a:rPr lang="en-US" dirty="0"/>
              <a:t> </a:t>
            </a:r>
            <a:r>
              <a:rPr lang="en-US" dirty="0" err="1"/>
              <a:t>zaključavanja</a:t>
            </a:r>
          </a:p>
          <a:p>
            <a:endParaRPr lang="en-US" dirty="0"/>
          </a:p>
          <a:p>
            <a:endParaRPr lang="en-US" dirty="0"/>
          </a:p>
          <a:p>
            <a:endParaRPr lang="en-US" dirty="0"/>
          </a:p>
        </p:txBody>
      </p:sp>
      <p:pic>
        <p:nvPicPr>
          <p:cNvPr id="10" name="Picture 6" descr="Logo, icon&#10;&#10;Description automatically generated">
            <a:extLst>
              <a:ext uri="{FF2B5EF4-FFF2-40B4-BE49-F238E27FC236}">
                <a16:creationId xmlns:a16="http://schemas.microsoft.com/office/drawing/2014/main" id="{A4661BE4-B8C2-4DE1-96EC-78514F35412A}"/>
              </a:ext>
            </a:extLst>
          </p:cNvPr>
          <p:cNvPicPr>
            <a:picLocks noChangeAspect="1"/>
          </p:cNvPicPr>
          <p:nvPr/>
        </p:nvPicPr>
        <p:blipFill>
          <a:blip r:embed="rId2"/>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4123961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Phantom Read problem</a:t>
            </a:r>
          </a:p>
        </p:txBody>
      </p:sp>
      <p:sp>
        <p:nvSpPr>
          <p:cNvPr id="4" name="Text Placeholder 3">
            <a:extLst>
              <a:ext uri="{FF2B5EF4-FFF2-40B4-BE49-F238E27FC236}">
                <a16:creationId xmlns:a16="http://schemas.microsoft.com/office/drawing/2014/main" id="{84B65FFC-B4DA-4169-957B-AF93262B97CC}"/>
              </a:ext>
            </a:extLst>
          </p:cNvPr>
          <p:cNvSpPr>
            <a:spLocks noGrp="1"/>
          </p:cNvSpPr>
          <p:nvPr>
            <p:ph type="body" sz="half" idx="2"/>
          </p:nvPr>
        </p:nvSpPr>
        <p:spPr>
          <a:xfrm>
            <a:off x="5731796" y="1916776"/>
            <a:ext cx="5843390" cy="1472780"/>
          </a:xfrm>
        </p:spPr>
        <p:txBody>
          <a:bodyPr vert="horz" lIns="91440" tIns="45720" rIns="91440" bIns="45720" rtlCol="0" anchor="t">
            <a:normAutofit/>
          </a:bodyPr>
          <a:lstStyle/>
          <a:p>
            <a:r>
              <a:rPr lang="en-US" dirty="0"/>
              <a:t>U </a:t>
            </a:r>
            <a:r>
              <a:rPr lang="en-US" dirty="0" err="1"/>
              <a:t>donjem</a:t>
            </a:r>
            <a:r>
              <a:rPr lang="en-US" dirty="0"/>
              <a:t> </a:t>
            </a:r>
            <a:r>
              <a:rPr lang="en-US" dirty="0" err="1"/>
              <a:t>primeru</a:t>
            </a:r>
            <a:r>
              <a:rPr lang="en-US" dirty="0"/>
              <a:t>, </a:t>
            </a:r>
            <a:r>
              <a:rPr lang="en-US" dirty="0" err="1"/>
              <a:t>kada</a:t>
            </a:r>
            <a:r>
              <a:rPr lang="en-US" dirty="0"/>
              <a:t> </a:t>
            </a:r>
            <a:r>
              <a:rPr lang="en-US" dirty="0" err="1"/>
              <a:t>transakcija</a:t>
            </a:r>
            <a:r>
              <a:rPr lang="en-US" dirty="0"/>
              <a:t> T2 </a:t>
            </a:r>
            <a:r>
              <a:rPr lang="en-US" dirty="0" err="1"/>
              <a:t>pročita</a:t>
            </a:r>
            <a:r>
              <a:rPr lang="en-US" dirty="0"/>
              <a:t> </a:t>
            </a:r>
            <a:r>
              <a:rPr lang="en-US" dirty="0" err="1"/>
              <a:t>promenljivu</a:t>
            </a:r>
            <a:r>
              <a:rPr lang="en-US" dirty="0"/>
              <a:t> X, </a:t>
            </a:r>
            <a:r>
              <a:rPr lang="en-US" dirty="0" err="1"/>
              <a:t>transakcija</a:t>
            </a:r>
            <a:r>
              <a:rPr lang="en-US" dirty="0"/>
              <a:t> T1 </a:t>
            </a:r>
            <a:r>
              <a:rPr lang="en-US" dirty="0" err="1"/>
              <a:t>briše</a:t>
            </a:r>
            <a:r>
              <a:rPr lang="en-US" dirty="0"/>
              <a:t> </a:t>
            </a:r>
            <a:r>
              <a:rPr lang="en-US" dirty="0" err="1"/>
              <a:t>promenljivu</a:t>
            </a:r>
            <a:r>
              <a:rPr lang="en-US" dirty="0"/>
              <a:t> X bez </a:t>
            </a:r>
            <a:r>
              <a:rPr lang="en-US" dirty="0" err="1"/>
              <a:t>znanja</a:t>
            </a:r>
            <a:r>
              <a:rPr lang="en-US" dirty="0"/>
              <a:t> </a:t>
            </a:r>
            <a:r>
              <a:rPr lang="en-US" dirty="0" err="1"/>
              <a:t>transakcije</a:t>
            </a:r>
            <a:r>
              <a:rPr lang="en-US" dirty="0"/>
              <a:t> T1. </a:t>
            </a:r>
            <a:r>
              <a:rPr lang="en-US" dirty="0" err="1"/>
              <a:t>Dakle</a:t>
            </a:r>
            <a:r>
              <a:rPr lang="en-US" dirty="0"/>
              <a:t>, </a:t>
            </a:r>
            <a:r>
              <a:rPr lang="en-US" dirty="0" err="1"/>
              <a:t>kada</a:t>
            </a:r>
            <a:r>
              <a:rPr lang="en-US" dirty="0"/>
              <a:t> </a:t>
            </a:r>
            <a:r>
              <a:rPr lang="en-US" dirty="0" err="1"/>
              <a:t>transakcija</a:t>
            </a:r>
            <a:r>
              <a:rPr lang="en-US" dirty="0"/>
              <a:t> T2 </a:t>
            </a:r>
            <a:r>
              <a:rPr lang="en-US" dirty="0" err="1"/>
              <a:t>pokuša</a:t>
            </a:r>
            <a:r>
              <a:rPr lang="en-US" dirty="0"/>
              <a:t> da </a:t>
            </a:r>
            <a:r>
              <a:rPr lang="en-US" dirty="0" err="1"/>
              <a:t>pročita</a:t>
            </a:r>
            <a:r>
              <a:rPr lang="en-US" dirty="0"/>
              <a:t> X, </a:t>
            </a:r>
            <a:r>
              <a:rPr lang="en-US" dirty="0" err="1"/>
              <a:t>onda</a:t>
            </a:r>
            <a:r>
              <a:rPr lang="en-US" dirty="0"/>
              <a:t> to </a:t>
            </a:r>
            <a:r>
              <a:rPr lang="en-US" dirty="0" err="1"/>
              <a:t>nije</a:t>
            </a:r>
            <a:r>
              <a:rPr lang="en-US" dirty="0"/>
              <a:t> u </a:t>
            </a:r>
            <a:r>
              <a:rPr lang="en-US" dirty="0" err="1"/>
              <a:t>moguće</a:t>
            </a:r>
            <a:r>
              <a:rPr lang="en-US" dirty="0"/>
              <a:t>.</a:t>
            </a:r>
          </a:p>
          <a:p>
            <a:endParaRPr lang="en-US" dirty="0"/>
          </a:p>
        </p:txBody>
      </p:sp>
      <p:sp>
        <p:nvSpPr>
          <p:cNvPr id="15" name="Rectangle 14">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6" descr="A picture containing timeline&#10;&#10;Description automatically generated">
            <a:extLst>
              <a:ext uri="{FF2B5EF4-FFF2-40B4-BE49-F238E27FC236}">
                <a16:creationId xmlns:a16="http://schemas.microsoft.com/office/drawing/2014/main" id="{8DABCB1C-F818-4C7A-A63F-BD995D1F57E2}"/>
              </a:ext>
            </a:extLst>
          </p:cNvPr>
          <p:cNvPicPr>
            <a:picLocks noChangeAspect="1"/>
          </p:cNvPicPr>
          <p:nvPr/>
        </p:nvPicPr>
        <p:blipFill>
          <a:blip r:embed="rId3"/>
          <a:stretch>
            <a:fillRect/>
          </a:stretch>
        </p:blipFill>
        <p:spPr>
          <a:xfrm>
            <a:off x="7672091" y="4231128"/>
            <a:ext cx="2071429" cy="2412358"/>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33960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89757" y="285005"/>
            <a:ext cx="7630609" cy="1507376"/>
          </a:xfrm>
        </p:spPr>
        <p:txBody>
          <a:bodyPr/>
          <a:lstStyle/>
          <a:p>
            <a:pPr algn="ctr"/>
            <a:r>
              <a:rPr lang="en-US" dirty="0" err="1"/>
              <a:t>Protokoli</a:t>
            </a:r>
            <a:r>
              <a:rPr lang="en-US" dirty="0"/>
              <a:t> </a:t>
            </a:r>
            <a:r>
              <a:rPr lang="en-US" dirty="0" err="1"/>
              <a:t>kontrole</a:t>
            </a:r>
            <a:r>
              <a:rPr lang="en-US" dirty="0"/>
              <a:t> </a:t>
            </a:r>
            <a:r>
              <a:rPr lang="en-US" dirty="0" err="1"/>
              <a:t>konkurentnosti</a:t>
            </a:r>
          </a:p>
        </p:txBody>
      </p:sp>
      <p:graphicFrame>
        <p:nvGraphicFramePr>
          <p:cNvPr id="10" name="Content Placeholder 2">
            <a:extLst>
              <a:ext uri="{FF2B5EF4-FFF2-40B4-BE49-F238E27FC236}">
                <a16:creationId xmlns:a16="http://schemas.microsoft.com/office/drawing/2014/main" id="{5A6F901F-CF09-4687-ADE0-4BC7D8000750}"/>
              </a:ext>
            </a:extLst>
          </p:cNvPr>
          <p:cNvGraphicFramePr>
            <a:graphicFrameLocks noGrp="1"/>
          </p:cNvGraphicFramePr>
          <p:nvPr>
            <p:ph sz="half" idx="1"/>
            <p:extLst>
              <p:ext uri="{D42A27DB-BD31-4B8C-83A1-F6EECF244321}">
                <p14:modId xmlns:p14="http://schemas.microsoft.com/office/powerpoint/2010/main" val="421264085"/>
              </p:ext>
            </p:extLst>
          </p:nvPr>
        </p:nvGraphicFramePr>
        <p:xfrm>
          <a:off x="243184" y="2153900"/>
          <a:ext cx="10932750" cy="4286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7"/>
          <a:stretch>
            <a:fillRect/>
          </a:stretch>
        </p:blipFill>
        <p:spPr>
          <a:xfrm>
            <a:off x="10708758" y="173829"/>
            <a:ext cx="1417405" cy="1048486"/>
          </a:xfrm>
        </p:spPr>
      </p:pic>
      <p:pic>
        <p:nvPicPr>
          <p:cNvPr id="108" name="Picture 108">
            <a:extLst>
              <a:ext uri="{FF2B5EF4-FFF2-40B4-BE49-F238E27FC236}">
                <a16:creationId xmlns:a16="http://schemas.microsoft.com/office/drawing/2014/main" id="{CA1EB425-C1DE-4307-AFA9-746410C23BBF}"/>
              </a:ext>
            </a:extLst>
          </p:cNvPr>
          <p:cNvPicPr>
            <a:picLocks noChangeAspect="1"/>
          </p:cNvPicPr>
          <p:nvPr/>
        </p:nvPicPr>
        <p:blipFill>
          <a:blip r:embed="rId8"/>
          <a:stretch>
            <a:fillRect/>
          </a:stretch>
        </p:blipFill>
        <p:spPr>
          <a:xfrm>
            <a:off x="5338205" y="3921699"/>
            <a:ext cx="748830" cy="750354"/>
          </a:xfrm>
          <a:prstGeom prst="rect">
            <a:avLst/>
          </a:prstGeom>
        </p:spPr>
      </p:pic>
    </p:spTree>
    <p:extLst>
      <p:ext uri="{BB962C8B-B14F-4D97-AF65-F5344CB8AC3E}">
        <p14:creationId xmlns:p14="http://schemas.microsoft.com/office/powerpoint/2010/main" val="960912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Simplistic lock protokol</a:t>
            </a:r>
          </a:p>
        </p:txBody>
      </p:sp>
      <p:sp>
        <p:nvSpPr>
          <p:cNvPr id="7" name="Text Placeholder 6">
            <a:extLst>
              <a:ext uri="{FF2B5EF4-FFF2-40B4-BE49-F238E27FC236}">
                <a16:creationId xmlns:a16="http://schemas.microsoft.com/office/drawing/2014/main" id="{A79E8D6F-F289-4A9C-9426-961304B8FD25}"/>
              </a:ext>
            </a:extLst>
          </p:cNvPr>
          <p:cNvSpPr>
            <a:spLocks noGrp="1"/>
          </p:cNvSpPr>
          <p:nvPr>
            <p:ph type="body" sz="half" idx="2"/>
          </p:nvPr>
        </p:nvSpPr>
        <p:spPr>
          <a:xfrm>
            <a:off x="5271247" y="928688"/>
            <a:ext cx="5843390" cy="1832845"/>
          </a:xfrm>
        </p:spPr>
        <p:txBody>
          <a:bodyPr vert="horz" lIns="91440" tIns="45720" rIns="91440" bIns="45720" rtlCol="0" anchor="t">
            <a:normAutofit/>
          </a:bodyPr>
          <a:lstStyle/>
          <a:p>
            <a:pPr marL="285750" indent="-285750">
              <a:buChar char="•"/>
            </a:pPr>
            <a:r>
              <a:rPr lang="en-US" dirty="0"/>
              <a:t>Kao </a:t>
            </a:r>
            <a:r>
              <a:rPr lang="en-US" dirty="0" err="1"/>
              <a:t>što</a:t>
            </a:r>
            <a:r>
              <a:rPr lang="en-US" dirty="0"/>
              <a:t> </a:t>
            </a:r>
            <a:r>
              <a:rPr lang="en-US" dirty="0" err="1"/>
              <a:t>i</a:t>
            </a:r>
            <a:r>
              <a:rPr lang="en-US" dirty="0"/>
              <a:t> </a:t>
            </a:r>
            <a:r>
              <a:rPr lang="en-US" dirty="0" err="1"/>
              <a:t>samo</a:t>
            </a:r>
            <a:r>
              <a:rPr lang="en-US" dirty="0"/>
              <a:t> </a:t>
            </a:r>
            <a:r>
              <a:rPr lang="en-US" dirty="0" err="1"/>
              <a:t>ime</a:t>
            </a:r>
            <a:r>
              <a:rPr lang="en-US" dirty="0"/>
              <a:t> </a:t>
            </a:r>
            <a:r>
              <a:rPr lang="en-US" dirty="0" err="1"/>
              <a:t>govori</a:t>
            </a:r>
            <a:r>
              <a:rPr lang="en-US" dirty="0"/>
              <a:t>, </a:t>
            </a:r>
            <a:r>
              <a:rPr lang="en-US" dirty="0" err="1"/>
              <a:t>ovo</a:t>
            </a:r>
            <a:r>
              <a:rPr lang="en-US" dirty="0"/>
              <a:t> je </a:t>
            </a:r>
            <a:r>
              <a:rPr lang="en-US" dirty="0" err="1"/>
              <a:t>najjednostavniji</a:t>
            </a:r>
            <a:r>
              <a:rPr lang="en-US" dirty="0"/>
              <a:t> </a:t>
            </a:r>
            <a:r>
              <a:rPr lang="en-US" dirty="0" err="1"/>
              <a:t>način</a:t>
            </a:r>
            <a:r>
              <a:rPr lang="en-US" dirty="0"/>
              <a:t> </a:t>
            </a:r>
            <a:r>
              <a:rPr lang="en-US" dirty="0" err="1"/>
              <a:t>zaključavanja</a:t>
            </a:r>
            <a:r>
              <a:rPr lang="en-US" dirty="0"/>
              <a:t> </a:t>
            </a:r>
            <a:r>
              <a:rPr lang="en-US" dirty="0" err="1"/>
              <a:t>podataka</a:t>
            </a:r>
            <a:r>
              <a:rPr lang="en-US" dirty="0"/>
              <a:t> </a:t>
            </a:r>
            <a:r>
              <a:rPr lang="en-US" dirty="0" err="1"/>
              <a:t>tokom</a:t>
            </a:r>
            <a:r>
              <a:rPr lang="en-US" dirty="0"/>
              <a:t> </a:t>
            </a:r>
            <a:r>
              <a:rPr lang="en-US" dirty="0" err="1"/>
              <a:t>transakcije</a:t>
            </a:r>
          </a:p>
          <a:p>
            <a:pPr marL="285750" indent="-285750">
              <a:buChar char="•"/>
            </a:pPr>
            <a:r>
              <a:rPr lang="en-US" dirty="0" err="1"/>
              <a:t>Ovaj</a:t>
            </a:r>
            <a:r>
              <a:rPr lang="en-US" dirty="0"/>
              <a:t> </a:t>
            </a:r>
            <a:r>
              <a:rPr lang="en-US" dirty="0" err="1"/>
              <a:t>protokol</a:t>
            </a:r>
            <a:r>
              <a:rPr lang="en-US" dirty="0"/>
              <a:t> </a:t>
            </a:r>
            <a:r>
              <a:rPr lang="en-US" dirty="0" err="1"/>
              <a:t>omogućava</a:t>
            </a:r>
            <a:r>
              <a:rPr lang="en-US" dirty="0"/>
              <a:t> </a:t>
            </a:r>
            <a:r>
              <a:rPr lang="en-US" dirty="0" err="1"/>
              <a:t>svim</a:t>
            </a:r>
            <a:r>
              <a:rPr lang="en-US" dirty="0"/>
              <a:t> </a:t>
            </a:r>
            <a:r>
              <a:rPr lang="en-US" dirty="0" err="1"/>
              <a:t>transakcijama</a:t>
            </a:r>
            <a:r>
              <a:rPr lang="en-US" dirty="0"/>
              <a:t> da </a:t>
            </a:r>
            <a:r>
              <a:rPr lang="en-US" dirty="0" err="1"/>
              <a:t>zaključaju</a:t>
            </a:r>
            <a:r>
              <a:rPr lang="en-US" dirty="0"/>
              <a:t> </a:t>
            </a:r>
            <a:r>
              <a:rPr lang="en-US" dirty="0" err="1"/>
              <a:t>podatke</a:t>
            </a:r>
            <a:r>
              <a:rPr lang="en-US" dirty="0"/>
              <a:t> pre </a:t>
            </a:r>
            <a:r>
              <a:rPr lang="en-US" dirty="0" err="1"/>
              <a:t>nego</a:t>
            </a:r>
            <a:r>
              <a:rPr lang="en-US" dirty="0"/>
              <a:t> </a:t>
            </a:r>
            <a:r>
              <a:rPr lang="en-US" dirty="0" err="1"/>
              <a:t>što</a:t>
            </a:r>
            <a:r>
              <a:rPr lang="en-US" dirty="0"/>
              <a:t> </a:t>
            </a:r>
            <a:r>
              <a:rPr lang="en-US" dirty="0" err="1"/>
              <a:t>ih</a:t>
            </a:r>
            <a:r>
              <a:rPr lang="en-US" dirty="0"/>
              <a:t> </a:t>
            </a:r>
            <a:r>
              <a:rPr lang="en-US" dirty="0" err="1"/>
              <a:t>ubace</a:t>
            </a:r>
            <a:r>
              <a:rPr lang="en-US" dirty="0"/>
              <a:t> / </a:t>
            </a:r>
            <a:r>
              <a:rPr lang="en-US" dirty="0" err="1"/>
              <a:t>ažuriraju</a:t>
            </a:r>
            <a:r>
              <a:rPr lang="en-US" dirty="0"/>
              <a:t> / </a:t>
            </a:r>
            <a:r>
              <a:rPr lang="en-US" dirty="0" err="1"/>
              <a:t>izbrišu</a:t>
            </a:r>
            <a:endParaRPr lang="en-US"/>
          </a:p>
          <a:p>
            <a:pPr marL="285750" indent="-285750">
              <a:buChar char="•"/>
            </a:pPr>
            <a:r>
              <a:rPr lang="en-US" dirty="0" err="1"/>
              <a:t>Nakon</a:t>
            </a:r>
            <a:r>
              <a:rPr lang="en-US" dirty="0"/>
              <a:t> </a:t>
            </a:r>
            <a:r>
              <a:rPr lang="en-US" dirty="0" err="1"/>
              <a:t>završetka</a:t>
            </a:r>
            <a:r>
              <a:rPr lang="en-US" dirty="0"/>
              <a:t> </a:t>
            </a:r>
            <a:r>
              <a:rPr lang="en-US" dirty="0" err="1"/>
              <a:t>transakcije</a:t>
            </a:r>
            <a:r>
              <a:rPr lang="en-US" dirty="0"/>
              <a:t> </a:t>
            </a:r>
            <a:r>
              <a:rPr lang="en-US" dirty="0" err="1"/>
              <a:t>otključaće</a:t>
            </a:r>
            <a:r>
              <a:rPr lang="en-US" dirty="0"/>
              <a:t> </a:t>
            </a:r>
            <a:r>
              <a:rPr lang="en-US" dirty="0" err="1"/>
              <a:t>podatke</a:t>
            </a:r>
            <a:endParaRPr lang="en-US" dirty="0"/>
          </a:p>
        </p:txBody>
      </p:sp>
      <p:sp>
        <p:nvSpPr>
          <p:cNvPr id="33" name="Rectangle 32">
            <a:extLst>
              <a:ext uri="{FF2B5EF4-FFF2-40B4-BE49-F238E27FC236}">
                <a16:creationId xmlns:a16="http://schemas.microsoft.com/office/drawing/2014/main" id="{53BD6E51-0014-4106-831D-CFBAA10E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4099" y="3429001"/>
            <a:ext cx="3483870"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EF9C98AC-9A64-4606-9150-5A96478A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27750"/>
            <a:ext cx="3479772" cy="343024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Rectangle 36">
            <a:extLst>
              <a:ext uri="{FF2B5EF4-FFF2-40B4-BE49-F238E27FC236}">
                <a16:creationId xmlns:a16="http://schemas.microsoft.com/office/drawing/2014/main" id="{FFF36B26-D6EA-406F-9A05-7C3EB4686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3479772" y="3429001"/>
            <a:ext cx="8712227" cy="3428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4">
            <a:extLst>
              <a:ext uri="{FF2B5EF4-FFF2-40B4-BE49-F238E27FC236}">
                <a16:creationId xmlns:a16="http://schemas.microsoft.com/office/drawing/2014/main" id="{AE3769DD-4AA0-437F-8D75-5D02402E9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3501794" y="3404479"/>
            <a:ext cx="3430249" cy="3474296"/>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5C186DE6-BBC6-4F02-AA62-F8F3F2736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2467" y="3607646"/>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ADADA3AD-194D-4357-BC4A-0936330A4C8D}"/>
              </a:ext>
            </a:extLst>
          </p:cNvPr>
          <p:cNvPicPr>
            <a:picLocks noChangeAspect="1"/>
          </p:cNvPicPr>
          <p:nvPr/>
        </p:nvPicPr>
        <p:blipFill>
          <a:blip r:embed="rId2"/>
          <a:stretch>
            <a:fillRect/>
          </a:stretch>
        </p:blipFill>
        <p:spPr>
          <a:xfrm>
            <a:off x="9391290" y="4239606"/>
            <a:ext cx="2172391" cy="1927300"/>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2855688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Pre-claiming protokol</a:t>
            </a:r>
          </a:p>
        </p:txBody>
      </p:sp>
      <p:sp>
        <p:nvSpPr>
          <p:cNvPr id="7" name="Text Placeholder 6">
            <a:extLst>
              <a:ext uri="{FF2B5EF4-FFF2-40B4-BE49-F238E27FC236}">
                <a16:creationId xmlns:a16="http://schemas.microsoft.com/office/drawing/2014/main" id="{A79E8D6F-F289-4A9C-9426-961304B8FD25}"/>
              </a:ext>
            </a:extLst>
          </p:cNvPr>
          <p:cNvSpPr>
            <a:spLocks noGrp="1"/>
          </p:cNvSpPr>
          <p:nvPr>
            <p:ph type="body" sz="half" idx="2"/>
          </p:nvPr>
        </p:nvSpPr>
        <p:spPr>
          <a:xfrm>
            <a:off x="5020039" y="928688"/>
            <a:ext cx="6094598" cy="2251526"/>
          </a:xfrm>
        </p:spPr>
        <p:txBody>
          <a:bodyPr vert="horz" lIns="91440" tIns="45720" rIns="91440" bIns="45720" rtlCol="0" anchor="t">
            <a:normAutofit fontScale="92500" lnSpcReduction="20000"/>
          </a:bodyPr>
          <a:lstStyle/>
          <a:p>
            <a:pPr marL="285750" indent="-285750">
              <a:lnSpc>
                <a:spcPct val="110000"/>
              </a:lnSpc>
              <a:buChar char="•"/>
            </a:pPr>
            <a:r>
              <a:rPr lang="en-US" sz="1400" dirty="0" err="1"/>
              <a:t>Ovaj</a:t>
            </a:r>
            <a:r>
              <a:rPr lang="en-US" sz="1400" dirty="0"/>
              <a:t> tip </a:t>
            </a:r>
            <a:r>
              <a:rPr lang="en-US" sz="1400" dirty="0" err="1"/>
              <a:t>protokola</a:t>
            </a:r>
            <a:r>
              <a:rPr lang="en-US" sz="1400" dirty="0"/>
              <a:t> </a:t>
            </a:r>
            <a:r>
              <a:rPr lang="en-US" sz="1400" dirty="0" err="1"/>
              <a:t>procenjuje</a:t>
            </a:r>
            <a:r>
              <a:rPr lang="en-US" sz="1400" dirty="0"/>
              <a:t> </a:t>
            </a:r>
            <a:r>
              <a:rPr lang="en-US" sz="1400" dirty="0" err="1"/>
              <a:t>transakciju</a:t>
            </a:r>
            <a:r>
              <a:rPr lang="en-US" sz="1400" dirty="0"/>
              <a:t> da bi </a:t>
            </a:r>
            <a:r>
              <a:rPr lang="en-US" sz="1400" dirty="0" err="1"/>
              <a:t>nabrojao</a:t>
            </a:r>
            <a:r>
              <a:rPr lang="en-US" sz="1400" dirty="0"/>
              <a:t> </a:t>
            </a:r>
            <a:r>
              <a:rPr lang="en-US" sz="1400" dirty="0" err="1"/>
              <a:t>sve</a:t>
            </a:r>
            <a:r>
              <a:rPr lang="en-US" sz="1400" dirty="0"/>
              <a:t> </a:t>
            </a:r>
            <a:r>
              <a:rPr lang="en-US" sz="1400" dirty="0" err="1"/>
              <a:t>stavke</a:t>
            </a:r>
            <a:r>
              <a:rPr lang="en-US" sz="1400" dirty="0"/>
              <a:t> </a:t>
            </a:r>
            <a:r>
              <a:rPr lang="en-US" sz="1400" dirty="0" err="1"/>
              <a:t>podataka</a:t>
            </a:r>
            <a:r>
              <a:rPr lang="en-US" sz="1400" dirty="0"/>
              <a:t> za </a:t>
            </a:r>
            <a:r>
              <a:rPr lang="en-US" sz="1400" dirty="0" err="1"/>
              <a:t>koje</a:t>
            </a:r>
            <a:r>
              <a:rPr lang="en-US" sz="1400" dirty="0"/>
              <a:t> je </a:t>
            </a:r>
            <a:r>
              <a:rPr lang="en-US" sz="1400" dirty="0" err="1"/>
              <a:t>potrebno</a:t>
            </a:r>
            <a:r>
              <a:rPr lang="en-US" sz="1400" dirty="0"/>
              <a:t> </a:t>
            </a:r>
            <a:r>
              <a:rPr lang="en-US" sz="1400" dirty="0" err="1"/>
              <a:t>zaključati</a:t>
            </a:r>
            <a:r>
              <a:rPr lang="en-US" sz="1400" dirty="0"/>
              <a:t> </a:t>
            </a:r>
            <a:r>
              <a:rPr lang="en-US" sz="1400" dirty="0" err="1"/>
              <a:t>transakciju</a:t>
            </a:r>
            <a:endParaRPr lang="en-US" dirty="0" err="1"/>
          </a:p>
          <a:p>
            <a:pPr marL="285750" indent="-285750">
              <a:lnSpc>
                <a:spcPct val="110000"/>
              </a:lnSpc>
              <a:buChar char="•"/>
            </a:pPr>
            <a:r>
              <a:rPr lang="en-US" sz="1400" dirty="0" err="1"/>
              <a:t>Zatim</a:t>
            </a:r>
            <a:r>
              <a:rPr lang="en-US" sz="1400" dirty="0"/>
              <a:t> </a:t>
            </a:r>
            <a:r>
              <a:rPr lang="en-US" sz="1400" dirty="0" err="1"/>
              <a:t>zahteva</a:t>
            </a:r>
            <a:r>
              <a:rPr lang="en-US" sz="1400" dirty="0"/>
              <a:t> od DBMS-a da </a:t>
            </a:r>
            <a:r>
              <a:rPr lang="en-US" sz="1400" i="1" dirty="0"/>
              <a:t>lock</a:t>
            </a:r>
            <a:r>
              <a:rPr lang="en-US" sz="1400" dirty="0"/>
              <a:t>-</a:t>
            </a:r>
            <a:r>
              <a:rPr lang="en-US" sz="1400" dirty="0" err="1"/>
              <a:t>uje</a:t>
            </a:r>
            <a:r>
              <a:rPr lang="en-US" sz="1400" dirty="0"/>
              <a:t> </a:t>
            </a:r>
            <a:r>
              <a:rPr lang="en-US" sz="1400" dirty="0" err="1"/>
              <a:t>sve</a:t>
            </a:r>
            <a:r>
              <a:rPr lang="en-US" sz="1400" dirty="0"/>
              <a:t> </a:t>
            </a:r>
            <a:r>
              <a:rPr lang="en-US" sz="1400" dirty="0" err="1"/>
              <a:t>te</a:t>
            </a:r>
            <a:r>
              <a:rPr lang="en-US" sz="1400" dirty="0"/>
              <a:t> </a:t>
            </a:r>
            <a:r>
              <a:rPr lang="en-US" sz="1400" dirty="0" err="1"/>
              <a:t>stavke</a:t>
            </a:r>
            <a:r>
              <a:rPr lang="en-US" sz="1400" dirty="0"/>
              <a:t> </a:t>
            </a:r>
            <a:r>
              <a:rPr lang="en-US" sz="1400" dirty="0" err="1"/>
              <a:t>podataka</a:t>
            </a:r>
            <a:r>
              <a:rPr lang="en-US" sz="1400" dirty="0"/>
              <a:t> pre </a:t>
            </a:r>
            <a:r>
              <a:rPr lang="en-US" sz="1400" dirty="0" err="1"/>
              <a:t>početka</a:t>
            </a:r>
            <a:r>
              <a:rPr lang="en-US" sz="1400" dirty="0"/>
              <a:t> </a:t>
            </a:r>
            <a:r>
              <a:rPr lang="en-US" sz="1400" dirty="0" err="1"/>
              <a:t>transakcije</a:t>
            </a:r>
            <a:endParaRPr lang="en-US" dirty="0" err="1"/>
          </a:p>
          <a:p>
            <a:pPr marL="285750" indent="-285750">
              <a:lnSpc>
                <a:spcPct val="110000"/>
              </a:lnSpc>
              <a:buChar char="•"/>
            </a:pPr>
            <a:r>
              <a:rPr lang="en-US" sz="1400" dirty="0"/>
              <a:t>Ako DBMS </a:t>
            </a:r>
            <a:r>
              <a:rPr lang="en-US" sz="1400" dirty="0" err="1"/>
              <a:t>obezbedi</a:t>
            </a:r>
            <a:r>
              <a:rPr lang="en-US" sz="1400" dirty="0"/>
              <a:t> </a:t>
            </a:r>
            <a:r>
              <a:rPr lang="en-US" sz="1400" dirty="0" err="1"/>
              <a:t>zaključavanje</a:t>
            </a:r>
            <a:r>
              <a:rPr lang="en-US" sz="1400" dirty="0"/>
              <a:t> </a:t>
            </a:r>
            <a:r>
              <a:rPr lang="en-US" sz="1400" dirty="0" err="1"/>
              <a:t>svih</a:t>
            </a:r>
            <a:r>
              <a:rPr lang="en-US" sz="1400" dirty="0"/>
              <a:t> </a:t>
            </a:r>
            <a:r>
              <a:rPr lang="en-US" sz="1400" dirty="0" err="1"/>
              <a:t>podataka</a:t>
            </a:r>
            <a:r>
              <a:rPr lang="en-US" sz="1400" dirty="0"/>
              <a:t>, </a:t>
            </a:r>
            <a:r>
              <a:rPr lang="en-US" sz="1400" dirty="0" err="1"/>
              <a:t>tada</a:t>
            </a:r>
            <a:r>
              <a:rPr lang="en-US" sz="1400" dirty="0"/>
              <a:t> </a:t>
            </a:r>
            <a:r>
              <a:rPr lang="en-US" sz="1400" dirty="0" err="1"/>
              <a:t>ovaj</a:t>
            </a:r>
            <a:r>
              <a:rPr lang="en-US" sz="1400" dirty="0"/>
              <a:t> </a:t>
            </a:r>
            <a:r>
              <a:rPr lang="en-US" sz="1400" dirty="0" err="1"/>
              <a:t>protokol</a:t>
            </a:r>
            <a:r>
              <a:rPr lang="en-US" sz="1400" dirty="0"/>
              <a:t> </a:t>
            </a:r>
            <a:r>
              <a:rPr lang="en-US" sz="1400" dirty="0" err="1"/>
              <a:t>omogućava</a:t>
            </a:r>
            <a:r>
              <a:rPr lang="en-US" sz="1400" dirty="0"/>
              <a:t> </a:t>
            </a:r>
            <a:r>
              <a:rPr lang="en-US" sz="1400" dirty="0" err="1"/>
              <a:t>započinjanje</a:t>
            </a:r>
            <a:r>
              <a:rPr lang="en-US" sz="1400" dirty="0"/>
              <a:t> </a:t>
            </a:r>
            <a:r>
              <a:rPr lang="en-US" sz="1400" dirty="0" err="1"/>
              <a:t>transakcije</a:t>
            </a:r>
            <a:endParaRPr lang="en-US" dirty="0" err="1"/>
          </a:p>
          <a:p>
            <a:pPr marL="285750" indent="-285750">
              <a:lnSpc>
                <a:spcPct val="110000"/>
              </a:lnSpc>
              <a:buChar char="•"/>
            </a:pPr>
            <a:r>
              <a:rPr lang="en-US" sz="1400" dirty="0"/>
              <a:t>Kada je </a:t>
            </a:r>
            <a:r>
              <a:rPr lang="en-US" sz="1400" dirty="0" err="1"/>
              <a:t>transakcija</a:t>
            </a:r>
            <a:r>
              <a:rPr lang="en-US" sz="1400" dirty="0"/>
              <a:t> </a:t>
            </a:r>
            <a:r>
              <a:rPr lang="en-US" sz="1400" dirty="0" err="1"/>
              <a:t>završena</a:t>
            </a:r>
            <a:r>
              <a:rPr lang="en-US" sz="1400" dirty="0"/>
              <a:t>, </a:t>
            </a:r>
            <a:r>
              <a:rPr lang="en-US" sz="1400" dirty="0" err="1"/>
              <a:t>ona</a:t>
            </a:r>
            <a:r>
              <a:rPr lang="en-US" sz="1400" dirty="0"/>
              <a:t> </a:t>
            </a:r>
            <a:r>
              <a:rPr lang="en-US" sz="1400" dirty="0" err="1"/>
              <a:t>otpušta</a:t>
            </a:r>
            <a:r>
              <a:rPr lang="en-US" sz="1400" dirty="0"/>
              <a:t> </a:t>
            </a:r>
            <a:r>
              <a:rPr lang="en-US" sz="1400" dirty="0" err="1"/>
              <a:t>sve</a:t>
            </a:r>
            <a:r>
              <a:rPr lang="en-US" sz="1400" dirty="0"/>
              <a:t> </a:t>
            </a:r>
            <a:r>
              <a:rPr lang="en-US" sz="1400" i="1" dirty="0"/>
              <a:t>lock</a:t>
            </a:r>
            <a:r>
              <a:rPr lang="en-US" sz="1400" dirty="0"/>
              <a:t>-</a:t>
            </a:r>
            <a:r>
              <a:rPr lang="en-US" sz="1400" dirty="0" err="1"/>
              <a:t>ove</a:t>
            </a:r>
            <a:endParaRPr lang="en-US" dirty="0" err="1"/>
          </a:p>
          <a:p>
            <a:pPr marL="285750" indent="-285750">
              <a:lnSpc>
                <a:spcPct val="110000"/>
              </a:lnSpc>
              <a:buChar char="•"/>
            </a:pPr>
            <a:r>
              <a:rPr lang="en-US" sz="1400" dirty="0"/>
              <a:t>Ako DBMS </a:t>
            </a:r>
            <a:r>
              <a:rPr lang="en-US" sz="1400" dirty="0" err="1"/>
              <a:t>obezbedi</a:t>
            </a:r>
            <a:r>
              <a:rPr lang="en-US" sz="1400" dirty="0"/>
              <a:t> </a:t>
            </a:r>
            <a:r>
              <a:rPr lang="en-US" sz="1400" dirty="0" err="1"/>
              <a:t>sva</a:t>
            </a:r>
            <a:r>
              <a:rPr lang="en-US" sz="1400" dirty="0"/>
              <a:t> </a:t>
            </a:r>
            <a:r>
              <a:rPr lang="en-US" sz="1400" dirty="0" err="1"/>
              <a:t>zaključavanja</a:t>
            </a:r>
            <a:r>
              <a:rPr lang="en-US" sz="1400" dirty="0"/>
              <a:t>, on </a:t>
            </a:r>
            <a:r>
              <a:rPr lang="en-US" sz="1400" dirty="0" err="1"/>
              <a:t>vraća</a:t>
            </a:r>
            <a:r>
              <a:rPr lang="en-US" sz="1400" dirty="0"/>
              <a:t> </a:t>
            </a:r>
            <a:r>
              <a:rPr lang="en-US" sz="1400" dirty="0" err="1"/>
              <a:t>transakcije</a:t>
            </a:r>
            <a:r>
              <a:rPr lang="en-US" sz="1400" dirty="0"/>
              <a:t> </a:t>
            </a:r>
            <a:r>
              <a:rPr lang="en-US" sz="1400" dirty="0" err="1"/>
              <a:t>i</a:t>
            </a:r>
            <a:r>
              <a:rPr lang="en-US" sz="1400" dirty="0"/>
              <a:t> </a:t>
            </a:r>
            <a:r>
              <a:rPr lang="en-US" sz="1400" dirty="0" err="1"/>
              <a:t>čeka</a:t>
            </a:r>
            <a:r>
              <a:rPr lang="en-US" sz="1400" dirty="0"/>
              <a:t> </a:t>
            </a:r>
            <a:r>
              <a:rPr lang="en-US" sz="1400" dirty="0" err="1"/>
              <a:t>zaključavanje</a:t>
            </a:r>
            <a:endParaRPr lang="en-US" dirty="0" err="1"/>
          </a:p>
        </p:txBody>
      </p:sp>
      <p:sp>
        <p:nvSpPr>
          <p:cNvPr id="32" name="Rectangle 31">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8" name="Picture 8" descr="A picture containing chart&#10;&#10;Description automatically generated">
            <a:extLst>
              <a:ext uri="{FF2B5EF4-FFF2-40B4-BE49-F238E27FC236}">
                <a16:creationId xmlns:a16="http://schemas.microsoft.com/office/drawing/2014/main" id="{7D1BC774-8A27-4369-B849-0A20AD2DE8D6}"/>
              </a:ext>
            </a:extLst>
          </p:cNvPr>
          <p:cNvPicPr>
            <a:picLocks noChangeAspect="1"/>
          </p:cNvPicPr>
          <p:nvPr/>
        </p:nvPicPr>
        <p:blipFill>
          <a:blip r:embed="rId2"/>
          <a:stretch>
            <a:fillRect/>
          </a:stretch>
        </p:blipFill>
        <p:spPr>
          <a:xfrm>
            <a:off x="6522708" y="4706929"/>
            <a:ext cx="4360789" cy="1263200"/>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419839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Two-phase locking protokol (2PL)</a:t>
            </a:r>
          </a:p>
        </p:txBody>
      </p:sp>
      <p:sp>
        <p:nvSpPr>
          <p:cNvPr id="7" name="Text Placeholder 6">
            <a:extLst>
              <a:ext uri="{FF2B5EF4-FFF2-40B4-BE49-F238E27FC236}">
                <a16:creationId xmlns:a16="http://schemas.microsoft.com/office/drawing/2014/main" id="{A79E8D6F-F289-4A9C-9426-961304B8FD25}"/>
              </a:ext>
            </a:extLst>
          </p:cNvPr>
          <p:cNvSpPr>
            <a:spLocks noGrp="1"/>
          </p:cNvSpPr>
          <p:nvPr>
            <p:ph type="body" sz="half" idx="2"/>
          </p:nvPr>
        </p:nvSpPr>
        <p:spPr>
          <a:xfrm>
            <a:off x="5078654" y="928688"/>
            <a:ext cx="6035983" cy="2310141"/>
          </a:xfrm>
        </p:spPr>
        <p:txBody>
          <a:bodyPr vert="horz" lIns="91440" tIns="45720" rIns="91440" bIns="45720" rtlCol="0" anchor="t">
            <a:normAutofit/>
          </a:bodyPr>
          <a:lstStyle/>
          <a:p>
            <a:pPr marL="171450" indent="-171450">
              <a:lnSpc>
                <a:spcPct val="110000"/>
              </a:lnSpc>
              <a:buChar char="•"/>
            </a:pPr>
            <a:r>
              <a:rPr lang="en-US" sz="1200" dirty="0" err="1"/>
              <a:t>Jedna</a:t>
            </a:r>
            <a:r>
              <a:rPr lang="en-US" sz="1200" dirty="0"/>
              <a:t> od </a:t>
            </a:r>
            <a:r>
              <a:rPr lang="en-US" sz="1200" dirty="0" err="1"/>
              <a:t>glavnih</a:t>
            </a:r>
            <a:r>
              <a:rPr lang="en-US" sz="1200" dirty="0"/>
              <a:t> </a:t>
            </a:r>
            <a:r>
              <a:rPr lang="en-US" sz="1200" dirty="0" err="1"/>
              <a:t>tehnika</a:t>
            </a:r>
            <a:r>
              <a:rPr lang="en-US" sz="1200" dirty="0"/>
              <a:t> </a:t>
            </a:r>
            <a:r>
              <a:rPr lang="en-US" sz="1200" dirty="0" err="1"/>
              <a:t>koja</a:t>
            </a:r>
            <a:r>
              <a:rPr lang="en-US" sz="1200" dirty="0"/>
              <a:t> se </a:t>
            </a:r>
            <a:r>
              <a:rPr lang="en-US" sz="1200" dirty="0" err="1"/>
              <a:t>koristi</a:t>
            </a:r>
            <a:r>
              <a:rPr lang="en-US" sz="1200" dirty="0"/>
              <a:t> za </a:t>
            </a:r>
            <a:r>
              <a:rPr lang="en-US" sz="1200" dirty="0" err="1"/>
              <a:t>kontrolu</a:t>
            </a:r>
            <a:r>
              <a:rPr lang="en-US" sz="1200" dirty="0"/>
              <a:t> </a:t>
            </a:r>
            <a:r>
              <a:rPr lang="en-US" sz="1200" dirty="0" err="1"/>
              <a:t>izvršavanja</a:t>
            </a:r>
            <a:r>
              <a:rPr lang="en-US" sz="1200" dirty="0"/>
              <a:t> </a:t>
            </a:r>
            <a:r>
              <a:rPr lang="en-US" sz="1200" dirty="0" err="1"/>
              <a:t>konkuretnih</a:t>
            </a:r>
            <a:r>
              <a:rPr lang="en-US" sz="1200" dirty="0"/>
              <a:t> </a:t>
            </a:r>
            <a:r>
              <a:rPr lang="en-US" sz="1200" dirty="0" err="1"/>
              <a:t>transakcija</a:t>
            </a:r>
            <a:r>
              <a:rPr lang="en-US" sz="1200" dirty="0"/>
              <a:t> je </a:t>
            </a:r>
            <a:r>
              <a:rPr lang="en-US" sz="1200" b="1" i="1" dirty="0"/>
              <a:t>Two-</a:t>
            </a:r>
            <a:r>
              <a:rPr lang="en-US" sz="1200" b="1" i="1" dirty="0" err="1"/>
              <a:t>Phsase</a:t>
            </a:r>
            <a:r>
              <a:rPr lang="en-US" sz="1200" b="1" i="1" dirty="0"/>
              <a:t> Locking</a:t>
            </a:r>
            <a:r>
              <a:rPr lang="en-US" sz="1200" dirty="0"/>
              <a:t> (</a:t>
            </a:r>
            <a:r>
              <a:rPr lang="en-US" sz="1200" b="1" i="1" dirty="0"/>
              <a:t>2PL</a:t>
            </a:r>
            <a:r>
              <a:rPr lang="en-US" sz="1200" dirty="0"/>
              <a:t>) </a:t>
            </a:r>
            <a:r>
              <a:rPr lang="en-US" sz="1200" dirty="0" err="1"/>
              <a:t>tehnika</a:t>
            </a:r>
            <a:endParaRPr lang="en-US" dirty="0" err="1"/>
          </a:p>
          <a:p>
            <a:pPr marL="171450" indent="-171450">
              <a:lnSpc>
                <a:spcPct val="110000"/>
              </a:lnSpc>
              <a:buChar char="•"/>
            </a:pPr>
            <a:r>
              <a:rPr lang="en-US" sz="1200" dirty="0"/>
              <a:t>Ova </a:t>
            </a:r>
            <a:r>
              <a:rPr lang="en-US" sz="1200" dirty="0" err="1"/>
              <a:t>tehnika</a:t>
            </a:r>
            <a:r>
              <a:rPr lang="en-US" sz="1200" dirty="0"/>
              <a:t> je </a:t>
            </a:r>
            <a:r>
              <a:rPr lang="en-US" sz="1200" dirty="0" err="1"/>
              <a:t>bazirana</a:t>
            </a:r>
            <a:r>
              <a:rPr lang="en-US" sz="1200" dirty="0"/>
              <a:t> </a:t>
            </a:r>
            <a:r>
              <a:rPr lang="en-US" sz="1200" dirty="0" err="1"/>
              <a:t>na</a:t>
            </a:r>
            <a:r>
              <a:rPr lang="en-US" sz="1200" dirty="0"/>
              <a:t> </a:t>
            </a:r>
            <a:r>
              <a:rPr lang="en-US" sz="1200" dirty="0" err="1"/>
              <a:t>zaključavanju</a:t>
            </a:r>
            <a:r>
              <a:rPr lang="en-US" sz="1200" dirty="0"/>
              <a:t> </a:t>
            </a:r>
            <a:r>
              <a:rPr lang="en-US" sz="1200" dirty="0" err="1"/>
              <a:t>elemenata</a:t>
            </a:r>
            <a:r>
              <a:rPr lang="en-US" sz="1200" dirty="0"/>
              <a:t> </a:t>
            </a:r>
            <a:r>
              <a:rPr lang="en-US" sz="1200" dirty="0" err="1"/>
              <a:t>baze</a:t>
            </a:r>
            <a:r>
              <a:rPr lang="en-US" sz="1200" dirty="0"/>
              <a:t> </a:t>
            </a:r>
            <a:r>
              <a:rPr lang="en-US" sz="1200" dirty="0" err="1"/>
              <a:t>prilikom</a:t>
            </a:r>
            <a:r>
              <a:rPr lang="en-US" sz="1200" dirty="0"/>
              <a:t> </a:t>
            </a:r>
            <a:r>
              <a:rPr lang="en-US" sz="1200" dirty="0" err="1"/>
              <a:t>pristupa</a:t>
            </a:r>
            <a:r>
              <a:rPr lang="en-US" sz="1200" dirty="0"/>
              <a:t> </a:t>
            </a:r>
            <a:r>
              <a:rPr lang="en-US" sz="1200" dirty="0" err="1"/>
              <a:t>istim</a:t>
            </a:r>
            <a:endParaRPr lang="en-US" dirty="0" err="1"/>
          </a:p>
          <a:p>
            <a:pPr marL="171450" indent="-171450">
              <a:lnSpc>
                <a:spcPct val="110000"/>
              </a:lnSpc>
              <a:buChar char="•"/>
            </a:pPr>
            <a:r>
              <a:rPr lang="en-US" sz="1200" dirty="0"/>
              <a:t>2PL </a:t>
            </a:r>
            <a:r>
              <a:rPr lang="en-US" sz="1200" dirty="0" err="1"/>
              <a:t>protokol</a:t>
            </a:r>
            <a:r>
              <a:rPr lang="en-US" sz="1200" dirty="0"/>
              <a:t> je </a:t>
            </a:r>
            <a:r>
              <a:rPr lang="en-US" sz="1200" dirty="0" err="1"/>
              <a:t>baziran</a:t>
            </a:r>
            <a:r>
              <a:rPr lang="en-US" sz="1200" dirty="0"/>
              <a:t> </a:t>
            </a:r>
            <a:r>
              <a:rPr lang="en-US" sz="1200" dirty="0" err="1"/>
              <a:t>na</a:t>
            </a:r>
            <a:r>
              <a:rPr lang="en-US" sz="1200" dirty="0"/>
              <a:t> </a:t>
            </a:r>
            <a:r>
              <a:rPr lang="en-US" sz="1200" dirty="0" err="1"/>
              <a:t>korišćenju</a:t>
            </a:r>
            <a:r>
              <a:rPr lang="en-US" sz="1200" dirty="0"/>
              <a:t> </a:t>
            </a:r>
            <a:r>
              <a:rPr lang="en-US" sz="1200" b="1" i="1" dirty="0"/>
              <a:t>shared/exclusive </a:t>
            </a:r>
            <a:r>
              <a:rPr lang="en-US" sz="1200" i="1" dirty="0"/>
              <a:t>lock</a:t>
            </a:r>
            <a:r>
              <a:rPr lang="en-US" sz="1200" dirty="0"/>
              <a:t>-ova, </a:t>
            </a:r>
            <a:r>
              <a:rPr lang="en-US" sz="1200" dirty="0" err="1"/>
              <a:t>pri</a:t>
            </a:r>
            <a:r>
              <a:rPr lang="en-US" sz="1200" dirty="0"/>
              <a:t> </a:t>
            </a:r>
            <a:r>
              <a:rPr lang="en-US" sz="1200" dirty="0" err="1"/>
              <a:t>čemu</a:t>
            </a:r>
            <a:r>
              <a:rPr lang="en-US" sz="1200" dirty="0"/>
              <a:t>, </a:t>
            </a:r>
            <a:r>
              <a:rPr lang="en-US" sz="1200" dirty="0" err="1"/>
              <a:t>ukoliko</a:t>
            </a:r>
            <a:r>
              <a:rPr lang="en-US" sz="1200" dirty="0"/>
              <a:t> </a:t>
            </a:r>
            <a:r>
              <a:rPr lang="en-US" sz="1200" dirty="0" err="1"/>
              <a:t>transakcija</a:t>
            </a:r>
            <a:r>
              <a:rPr lang="en-US" sz="1200" dirty="0"/>
              <a:t> </a:t>
            </a:r>
            <a:r>
              <a:rPr lang="en-US" sz="1200" dirty="0" err="1"/>
              <a:t>želi</a:t>
            </a:r>
            <a:r>
              <a:rPr lang="en-US" sz="1200" dirty="0"/>
              <a:t> da </a:t>
            </a:r>
            <a:r>
              <a:rPr lang="en-US" sz="1200" dirty="0" err="1"/>
              <a:t>obavi</a:t>
            </a:r>
            <a:r>
              <a:rPr lang="en-US" sz="1200" dirty="0"/>
              <a:t> </a:t>
            </a:r>
            <a:r>
              <a:rPr lang="en-US" sz="1200" dirty="0" err="1"/>
              <a:t>upis</a:t>
            </a:r>
            <a:r>
              <a:rPr lang="en-US" sz="1200" dirty="0"/>
              <a:t> </a:t>
            </a:r>
            <a:r>
              <a:rPr lang="en-US" sz="1200" dirty="0" err="1"/>
              <a:t>nad</a:t>
            </a:r>
            <a:r>
              <a:rPr lang="en-US" sz="1200" dirty="0"/>
              <a:t> </a:t>
            </a:r>
            <a:r>
              <a:rPr lang="en-US" sz="1200" dirty="0" err="1"/>
              <a:t>elementom</a:t>
            </a:r>
            <a:r>
              <a:rPr lang="en-US" sz="1200" dirty="0"/>
              <a:t>, mora da </a:t>
            </a:r>
            <a:r>
              <a:rPr lang="en-US" sz="1200" dirty="0" err="1"/>
              <a:t>pribavi</a:t>
            </a:r>
            <a:r>
              <a:rPr lang="en-US" sz="1200" dirty="0"/>
              <a:t> </a:t>
            </a:r>
            <a:r>
              <a:rPr lang="en-US" sz="1200" i="1" dirty="0"/>
              <a:t>exclusive </a:t>
            </a:r>
            <a:r>
              <a:rPr lang="en-US" sz="1200" dirty="0"/>
              <a:t>(</a:t>
            </a:r>
            <a:r>
              <a:rPr lang="en-US" sz="1200" i="1" dirty="0"/>
              <a:t>write</a:t>
            </a:r>
            <a:r>
              <a:rPr lang="en-US" sz="1200" dirty="0"/>
              <a:t>) </a:t>
            </a:r>
            <a:r>
              <a:rPr lang="en-US" sz="1200" i="1" dirty="0"/>
              <a:t>lock</a:t>
            </a:r>
            <a:r>
              <a:rPr lang="en-US" sz="1200" dirty="0"/>
              <a:t>, </a:t>
            </a:r>
            <a:r>
              <a:rPr lang="en-US" sz="1200" dirty="0" err="1"/>
              <a:t>kojim</a:t>
            </a:r>
            <a:r>
              <a:rPr lang="en-US" sz="1200" dirty="0"/>
              <a:t> je </a:t>
            </a:r>
            <a:r>
              <a:rPr lang="en-US" sz="1200" dirty="0" err="1"/>
              <a:t>omogućeno</a:t>
            </a:r>
            <a:r>
              <a:rPr lang="en-US" sz="1200" dirty="0"/>
              <a:t> da </a:t>
            </a:r>
            <a:r>
              <a:rPr lang="en-US" sz="1200" dirty="0" err="1"/>
              <a:t>samo</a:t>
            </a:r>
            <a:r>
              <a:rPr lang="en-US" sz="1200" dirty="0"/>
              <a:t> </a:t>
            </a:r>
            <a:r>
              <a:rPr lang="en-US" sz="1200" dirty="0" err="1"/>
              <a:t>jedna</a:t>
            </a:r>
            <a:r>
              <a:rPr lang="en-US" sz="1200" dirty="0"/>
              <a:t> </a:t>
            </a:r>
            <a:r>
              <a:rPr lang="en-US" sz="1200" dirty="0" err="1"/>
              <a:t>transakcija</a:t>
            </a:r>
            <a:r>
              <a:rPr lang="en-US" sz="1200" dirty="0"/>
              <a:t> </a:t>
            </a:r>
            <a:r>
              <a:rPr lang="en-US" sz="1200" dirty="0" err="1"/>
              <a:t>pristupa</a:t>
            </a:r>
            <a:r>
              <a:rPr lang="en-US" sz="1200" dirty="0"/>
              <a:t> </a:t>
            </a:r>
            <a:r>
              <a:rPr lang="en-US" sz="1200" dirty="0" err="1"/>
              <a:t>elementu</a:t>
            </a:r>
            <a:r>
              <a:rPr lang="en-US" sz="1200" dirty="0"/>
              <a:t> </a:t>
            </a:r>
            <a:r>
              <a:rPr lang="en-US" sz="1200" dirty="0" err="1"/>
              <a:t>radi</a:t>
            </a:r>
            <a:r>
              <a:rPr lang="en-US" sz="1200" dirty="0"/>
              <a:t> </a:t>
            </a:r>
            <a:r>
              <a:rPr lang="en-US" sz="1200" dirty="0" err="1"/>
              <a:t>upisa</a:t>
            </a:r>
            <a:endParaRPr lang="en-US" dirty="0" err="1"/>
          </a:p>
          <a:p>
            <a:pPr marL="171450" indent="-171450">
              <a:lnSpc>
                <a:spcPct val="110000"/>
              </a:lnSpc>
              <a:buChar char="•"/>
            </a:pPr>
            <a:r>
              <a:rPr lang="en-US" sz="1200" dirty="0" err="1"/>
              <a:t>Ukoliko</a:t>
            </a:r>
            <a:r>
              <a:rPr lang="en-US" sz="1200" dirty="0"/>
              <a:t> </a:t>
            </a:r>
            <a:r>
              <a:rPr lang="en-US" sz="1200" dirty="0" err="1"/>
              <a:t>transakcija</a:t>
            </a:r>
            <a:r>
              <a:rPr lang="en-US" sz="1200" dirty="0"/>
              <a:t> </a:t>
            </a:r>
            <a:r>
              <a:rPr lang="en-US" sz="1200" dirty="0" err="1"/>
              <a:t>treba</a:t>
            </a:r>
            <a:r>
              <a:rPr lang="en-US" sz="1200" dirty="0"/>
              <a:t> da </a:t>
            </a:r>
            <a:r>
              <a:rPr lang="en-US" sz="1200" dirty="0" err="1"/>
              <a:t>izvrši</a:t>
            </a:r>
            <a:r>
              <a:rPr lang="en-US" sz="1200" dirty="0"/>
              <a:t>  </a:t>
            </a:r>
            <a:r>
              <a:rPr lang="en-US" sz="1200" dirty="0" err="1"/>
              <a:t>čitanje</a:t>
            </a:r>
            <a:r>
              <a:rPr lang="en-US" sz="1200" dirty="0"/>
              <a:t>, mora da </a:t>
            </a:r>
            <a:r>
              <a:rPr lang="en-US" sz="1200" dirty="0" err="1"/>
              <a:t>pribavi</a:t>
            </a:r>
            <a:r>
              <a:rPr lang="en-US" sz="1200" dirty="0"/>
              <a:t> </a:t>
            </a:r>
            <a:r>
              <a:rPr lang="en-US" sz="1200" i="1" dirty="0"/>
              <a:t>shared </a:t>
            </a:r>
            <a:r>
              <a:rPr lang="en-US" sz="1200" dirty="0"/>
              <a:t>(</a:t>
            </a:r>
            <a:r>
              <a:rPr lang="en-US" sz="1200" i="1" dirty="0"/>
              <a:t>read</a:t>
            </a:r>
            <a:r>
              <a:rPr lang="en-US" sz="1200" dirty="0"/>
              <a:t>) </a:t>
            </a:r>
            <a:r>
              <a:rPr lang="en-US" sz="1200" i="1" dirty="0"/>
              <a:t>lock</a:t>
            </a:r>
            <a:r>
              <a:rPr lang="en-US" sz="1200" dirty="0"/>
              <a:t>, </a:t>
            </a:r>
            <a:r>
              <a:rPr lang="en-US" sz="1200" dirty="0" err="1"/>
              <a:t>pri</a:t>
            </a:r>
            <a:r>
              <a:rPr lang="en-US" sz="1200" dirty="0"/>
              <a:t> </a:t>
            </a:r>
            <a:r>
              <a:rPr lang="en-US" sz="1200" dirty="0" err="1"/>
              <a:t>čemu</a:t>
            </a:r>
            <a:r>
              <a:rPr lang="en-US" sz="1200" dirty="0"/>
              <a:t> je </a:t>
            </a:r>
            <a:r>
              <a:rPr lang="en-US" sz="1200" dirty="0" err="1"/>
              <a:t>dozvoljeno</a:t>
            </a:r>
            <a:r>
              <a:rPr lang="en-US" sz="1200" dirty="0"/>
              <a:t> da </a:t>
            </a:r>
            <a:r>
              <a:rPr lang="en-US" sz="1200" dirty="0" err="1"/>
              <a:t>više</a:t>
            </a:r>
            <a:r>
              <a:rPr lang="en-US" sz="1200" dirty="0"/>
              <a:t> </a:t>
            </a:r>
            <a:r>
              <a:rPr lang="en-US" sz="1200" dirty="0" err="1"/>
              <a:t>transakcija</a:t>
            </a:r>
            <a:r>
              <a:rPr lang="en-US" sz="1200" dirty="0"/>
              <a:t> </a:t>
            </a:r>
            <a:r>
              <a:rPr lang="en-US" sz="1200" dirty="0" err="1"/>
              <a:t>čita</a:t>
            </a:r>
            <a:r>
              <a:rPr lang="en-US" sz="1200" dirty="0"/>
              <a:t> element </a:t>
            </a:r>
            <a:r>
              <a:rPr lang="en-US" sz="1200" dirty="0" err="1"/>
              <a:t>istovremeno</a:t>
            </a:r>
            <a:r>
              <a:rPr lang="en-US" sz="1200" dirty="0"/>
              <a:t>, bez </a:t>
            </a:r>
            <a:r>
              <a:rPr lang="en-US" sz="1200" dirty="0" err="1"/>
              <a:t>blokiranja</a:t>
            </a:r>
            <a:r>
              <a:rPr lang="en-US" sz="1200" dirty="0"/>
              <a:t> </a:t>
            </a:r>
            <a:r>
              <a:rPr lang="en-US" sz="1200" dirty="0" err="1"/>
              <a:t>i</a:t>
            </a:r>
            <a:r>
              <a:rPr lang="en-US" sz="1200" dirty="0"/>
              <a:t> </a:t>
            </a:r>
            <a:r>
              <a:rPr lang="en-US" sz="1200" dirty="0" err="1"/>
              <a:t>čekanja</a:t>
            </a:r>
            <a:r>
              <a:rPr lang="en-US" sz="1200" dirty="0"/>
              <a:t>.</a:t>
            </a:r>
            <a:endParaRPr lang="en-US" dirty="0"/>
          </a:p>
        </p:txBody>
      </p:sp>
      <p:sp>
        <p:nvSpPr>
          <p:cNvPr id="11" name="Rectangle 15">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9">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3" descr="Line chart&#10;&#10;Description automatically generated">
            <a:extLst>
              <a:ext uri="{FF2B5EF4-FFF2-40B4-BE49-F238E27FC236}">
                <a16:creationId xmlns:a16="http://schemas.microsoft.com/office/drawing/2014/main" id="{0E593F04-92CC-45F8-9FC8-E02FC1070408}"/>
              </a:ext>
            </a:extLst>
          </p:cNvPr>
          <p:cNvPicPr>
            <a:picLocks noChangeAspect="1"/>
          </p:cNvPicPr>
          <p:nvPr/>
        </p:nvPicPr>
        <p:blipFill>
          <a:blip r:embed="rId2"/>
          <a:stretch>
            <a:fillRect/>
          </a:stretch>
        </p:blipFill>
        <p:spPr>
          <a:xfrm>
            <a:off x="6522708" y="4615277"/>
            <a:ext cx="4360789" cy="1446505"/>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161743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Strict Two-Phase Locking protokol (Strict 2PL)</a:t>
            </a:r>
          </a:p>
        </p:txBody>
      </p:sp>
      <p:sp>
        <p:nvSpPr>
          <p:cNvPr id="4" name="Text Placeholder 3">
            <a:extLst>
              <a:ext uri="{FF2B5EF4-FFF2-40B4-BE49-F238E27FC236}">
                <a16:creationId xmlns:a16="http://schemas.microsoft.com/office/drawing/2014/main" id="{3DD9ED09-A3A9-4194-A5CC-E5C5850D25D1}"/>
              </a:ext>
            </a:extLst>
          </p:cNvPr>
          <p:cNvSpPr>
            <a:spLocks noGrp="1"/>
          </p:cNvSpPr>
          <p:nvPr>
            <p:ph type="body" sz="half" idx="2"/>
          </p:nvPr>
        </p:nvSpPr>
        <p:spPr>
          <a:xfrm>
            <a:off x="5139543" y="975725"/>
            <a:ext cx="5843390" cy="1832845"/>
          </a:xfrm>
        </p:spPr>
        <p:txBody>
          <a:bodyPr vert="horz" lIns="91440" tIns="45720" rIns="91440" bIns="45720" rtlCol="0" anchor="t">
            <a:normAutofit/>
          </a:bodyPr>
          <a:lstStyle/>
          <a:p>
            <a:pPr marL="171450" indent="-171450">
              <a:lnSpc>
                <a:spcPct val="110000"/>
              </a:lnSpc>
              <a:buChar char="•"/>
            </a:pPr>
            <a:r>
              <a:rPr lang="en-US" sz="1200" dirty="0" err="1"/>
              <a:t>Najčešće</a:t>
            </a:r>
            <a:r>
              <a:rPr lang="en-US" sz="1200" dirty="0"/>
              <a:t> </a:t>
            </a:r>
            <a:r>
              <a:rPr lang="en-US" sz="1200" dirty="0" err="1"/>
              <a:t>korišćena</a:t>
            </a:r>
            <a:r>
              <a:rPr lang="en-US" sz="1200" dirty="0"/>
              <a:t> </a:t>
            </a:r>
            <a:r>
              <a:rPr lang="en-US" sz="1200" dirty="0" err="1"/>
              <a:t>varijanta</a:t>
            </a:r>
            <a:r>
              <a:rPr lang="en-US" sz="1200" dirty="0"/>
              <a:t> 2PL </a:t>
            </a:r>
            <a:r>
              <a:rPr lang="en-US" sz="1200" dirty="0" err="1"/>
              <a:t>protokola</a:t>
            </a:r>
            <a:r>
              <a:rPr lang="en-US" sz="1200" dirty="0"/>
              <a:t> ja </a:t>
            </a:r>
            <a:r>
              <a:rPr lang="en-US" sz="1200" dirty="0" err="1"/>
              <a:t>striktni</a:t>
            </a:r>
            <a:r>
              <a:rPr lang="en-US" sz="1200" dirty="0"/>
              <a:t> 2PL (</a:t>
            </a:r>
            <a:r>
              <a:rPr lang="en-US" sz="1200" b="1" i="1" dirty="0"/>
              <a:t>Strict 2PL</a:t>
            </a:r>
            <a:r>
              <a:rPr lang="en-US" sz="1200" dirty="0"/>
              <a:t>), koji pored </a:t>
            </a:r>
            <a:r>
              <a:rPr lang="en-US" sz="1200" dirty="0" err="1"/>
              <a:t>serijabilnosti</a:t>
            </a:r>
            <a:r>
              <a:rPr lang="en-US" sz="1200" dirty="0"/>
              <a:t> </a:t>
            </a:r>
            <a:r>
              <a:rPr lang="en-US" sz="1200" dirty="0" err="1"/>
              <a:t>omogućava</a:t>
            </a:r>
            <a:r>
              <a:rPr lang="en-US" sz="1200" dirty="0"/>
              <a:t> </a:t>
            </a:r>
            <a:r>
              <a:rPr lang="en-US" sz="1200" dirty="0" err="1"/>
              <a:t>i</a:t>
            </a:r>
            <a:r>
              <a:rPr lang="en-US" sz="1200" dirty="0"/>
              <a:t> to da </a:t>
            </a:r>
            <a:r>
              <a:rPr lang="en-US" sz="1200" dirty="0" err="1"/>
              <a:t>rasporedi</a:t>
            </a:r>
            <a:r>
              <a:rPr lang="en-US" sz="1200" dirty="0"/>
              <a:t> koji </a:t>
            </a:r>
            <a:r>
              <a:rPr lang="en-US" sz="1200" dirty="0" err="1"/>
              <a:t>poštuju</a:t>
            </a:r>
            <a:r>
              <a:rPr lang="en-US" sz="1200" dirty="0"/>
              <a:t> </a:t>
            </a:r>
            <a:r>
              <a:rPr lang="en-US" sz="1200" dirty="0" err="1"/>
              <a:t>ovaj</a:t>
            </a:r>
            <a:r>
              <a:rPr lang="en-US" sz="1200" dirty="0"/>
              <a:t> </a:t>
            </a:r>
            <a:r>
              <a:rPr lang="en-US" sz="1200" dirty="0" err="1"/>
              <a:t>protokol</a:t>
            </a:r>
            <a:r>
              <a:rPr lang="en-US" sz="1200" dirty="0"/>
              <a:t> </a:t>
            </a:r>
            <a:r>
              <a:rPr lang="en-US" sz="1200" dirty="0" err="1"/>
              <a:t>budu</a:t>
            </a:r>
            <a:r>
              <a:rPr lang="en-US" sz="1200" dirty="0"/>
              <a:t> </a:t>
            </a:r>
            <a:r>
              <a:rPr lang="en-US" sz="1200" dirty="0" err="1"/>
              <a:t>i</a:t>
            </a:r>
            <a:r>
              <a:rPr lang="en-US" sz="1200" dirty="0"/>
              <a:t> </a:t>
            </a:r>
            <a:r>
              <a:rPr lang="en-US" sz="1200" dirty="0" err="1"/>
              <a:t>striktni</a:t>
            </a:r>
            <a:endParaRPr lang="en-US" dirty="0" err="1"/>
          </a:p>
          <a:p>
            <a:pPr marL="171450" indent="-171450">
              <a:lnSpc>
                <a:spcPct val="110000"/>
              </a:lnSpc>
              <a:buChar char="•"/>
            </a:pPr>
            <a:r>
              <a:rPr lang="en-US" sz="1200" dirty="0" err="1"/>
              <a:t>Kod</a:t>
            </a:r>
            <a:r>
              <a:rPr lang="en-US" sz="1200" dirty="0"/>
              <a:t> </a:t>
            </a:r>
            <a:r>
              <a:rPr lang="en-US" sz="1200" dirty="0" err="1"/>
              <a:t>striktnog</a:t>
            </a:r>
            <a:r>
              <a:rPr lang="en-US" sz="1200" dirty="0"/>
              <a:t> 2PL </a:t>
            </a:r>
            <a:r>
              <a:rPr lang="en-US" sz="1200" dirty="0" err="1"/>
              <a:t>protokola</a:t>
            </a:r>
            <a:r>
              <a:rPr lang="en-US" sz="1200" dirty="0"/>
              <a:t> </a:t>
            </a:r>
            <a:r>
              <a:rPr lang="en-US" sz="1200" dirty="0" err="1"/>
              <a:t>transakcija</a:t>
            </a:r>
            <a:r>
              <a:rPr lang="en-US" sz="1200" dirty="0"/>
              <a:t> </a:t>
            </a:r>
            <a:r>
              <a:rPr lang="en-US" sz="1200" dirty="0" err="1"/>
              <a:t>oslobađa</a:t>
            </a:r>
            <a:r>
              <a:rPr lang="en-US" sz="1200" dirty="0"/>
              <a:t> </a:t>
            </a:r>
            <a:r>
              <a:rPr lang="en-US" sz="1200" dirty="0" err="1"/>
              <a:t>svoje</a:t>
            </a:r>
            <a:r>
              <a:rPr lang="en-US" sz="1200" dirty="0"/>
              <a:t> </a:t>
            </a:r>
            <a:r>
              <a:rPr lang="en-US" sz="1200" i="1" dirty="0"/>
              <a:t>write</a:t>
            </a:r>
            <a:r>
              <a:rPr lang="en-US" sz="1200" dirty="0"/>
              <a:t> </a:t>
            </a:r>
            <a:r>
              <a:rPr lang="en-US" sz="1200" i="1" dirty="0"/>
              <a:t>lock</a:t>
            </a:r>
            <a:r>
              <a:rPr lang="en-US" sz="1200" dirty="0"/>
              <a:t>-</a:t>
            </a:r>
            <a:r>
              <a:rPr lang="en-US" sz="1200" dirty="0" err="1"/>
              <a:t>ove</a:t>
            </a:r>
            <a:r>
              <a:rPr lang="en-US" sz="1200" dirty="0"/>
              <a:t> </a:t>
            </a:r>
            <a:r>
              <a:rPr lang="en-US" sz="1200" dirty="0" err="1"/>
              <a:t>tek</a:t>
            </a:r>
            <a:r>
              <a:rPr lang="en-US" sz="1200" dirty="0"/>
              <a:t> </a:t>
            </a:r>
            <a:r>
              <a:rPr lang="en-US" sz="1200" dirty="0" err="1"/>
              <a:t>prilikom</a:t>
            </a:r>
            <a:r>
              <a:rPr lang="en-US" sz="1200" dirty="0"/>
              <a:t> </a:t>
            </a:r>
            <a:r>
              <a:rPr lang="en-US" sz="1200" dirty="0" err="1"/>
              <a:t>komitovanja</a:t>
            </a:r>
            <a:r>
              <a:rPr lang="en-US" sz="1200" dirty="0"/>
              <a:t> </a:t>
            </a:r>
            <a:r>
              <a:rPr lang="en-US" sz="1200" dirty="0" err="1"/>
              <a:t>ili</a:t>
            </a:r>
            <a:r>
              <a:rPr lang="en-US" sz="1200" dirty="0"/>
              <a:t> </a:t>
            </a:r>
            <a:r>
              <a:rPr lang="en-US" sz="1200" dirty="0" err="1"/>
              <a:t>abortovanja</a:t>
            </a:r>
            <a:r>
              <a:rPr lang="en-US" sz="1200" dirty="0"/>
              <a:t> </a:t>
            </a:r>
            <a:r>
              <a:rPr lang="en-US" sz="1200" dirty="0" err="1"/>
              <a:t>iste</a:t>
            </a:r>
            <a:r>
              <a:rPr lang="en-US" sz="1200" dirty="0"/>
              <a:t>, </a:t>
            </a:r>
            <a:r>
              <a:rPr lang="en-US" sz="1200" dirty="0" err="1"/>
              <a:t>na</a:t>
            </a:r>
            <a:r>
              <a:rPr lang="en-US" sz="1200" dirty="0"/>
              <a:t> </a:t>
            </a:r>
            <a:r>
              <a:rPr lang="en-US" sz="1200" dirty="0" err="1"/>
              <a:t>ovaj</a:t>
            </a:r>
            <a:r>
              <a:rPr lang="en-US" sz="1200" dirty="0"/>
              <a:t> </a:t>
            </a:r>
            <a:r>
              <a:rPr lang="en-US" sz="1200" dirty="0" err="1"/>
              <a:t>način</a:t>
            </a:r>
            <a:r>
              <a:rPr lang="en-US" sz="1200" dirty="0"/>
              <a:t> se </a:t>
            </a:r>
            <a:r>
              <a:rPr lang="en-US" sz="1200" dirty="0" err="1"/>
              <a:t>postiže</a:t>
            </a:r>
            <a:r>
              <a:rPr lang="en-US" sz="1200" dirty="0"/>
              <a:t> </a:t>
            </a:r>
            <a:r>
              <a:rPr lang="en-US" sz="1200" dirty="0" err="1"/>
              <a:t>striktnost</a:t>
            </a:r>
            <a:r>
              <a:rPr lang="en-US" sz="1200" dirty="0"/>
              <a:t> </a:t>
            </a:r>
            <a:r>
              <a:rPr lang="en-US" sz="1200" dirty="0" err="1"/>
              <a:t>rasporeda</a:t>
            </a:r>
            <a:r>
              <a:rPr lang="en-US" sz="1200" dirty="0"/>
              <a:t>, </a:t>
            </a:r>
            <a:r>
              <a:rPr lang="en-US" sz="1200" dirty="0" err="1"/>
              <a:t>zato</a:t>
            </a:r>
            <a:r>
              <a:rPr lang="en-US" sz="1200" dirty="0"/>
              <a:t> </a:t>
            </a:r>
            <a:r>
              <a:rPr lang="en-US" sz="1200" dirty="0" err="1"/>
              <a:t>što</a:t>
            </a:r>
            <a:r>
              <a:rPr lang="en-US" sz="1200" dirty="0"/>
              <a:t> </a:t>
            </a:r>
            <a:r>
              <a:rPr lang="en-US" sz="1200" dirty="0" err="1"/>
              <a:t>nijedna</a:t>
            </a:r>
            <a:r>
              <a:rPr lang="en-US" sz="1200" dirty="0"/>
              <a:t> </a:t>
            </a:r>
            <a:r>
              <a:rPr lang="en-US" sz="1200" dirty="0" err="1"/>
              <a:t>transakcija</a:t>
            </a:r>
            <a:r>
              <a:rPr lang="en-US" sz="1200" dirty="0"/>
              <a:t> ne </a:t>
            </a:r>
            <a:r>
              <a:rPr lang="en-US" sz="1200" dirty="0" err="1"/>
              <a:t>može</a:t>
            </a:r>
            <a:r>
              <a:rPr lang="en-US" sz="1200" dirty="0"/>
              <a:t> da </a:t>
            </a:r>
            <a:r>
              <a:rPr lang="en-US" sz="1200" dirty="0" err="1"/>
              <a:t>čita</a:t>
            </a:r>
            <a:r>
              <a:rPr lang="en-US" sz="1200" dirty="0"/>
              <a:t> </a:t>
            </a:r>
            <a:r>
              <a:rPr lang="en-US" sz="1200" dirty="0" err="1"/>
              <a:t>ili</a:t>
            </a:r>
            <a:r>
              <a:rPr lang="en-US" sz="1200" dirty="0"/>
              <a:t> </a:t>
            </a:r>
            <a:r>
              <a:rPr lang="en-US" sz="1200" dirty="0" err="1"/>
              <a:t>upisuje</a:t>
            </a:r>
            <a:r>
              <a:rPr lang="en-US" sz="1200" dirty="0"/>
              <a:t> element (</a:t>
            </a:r>
            <a:r>
              <a:rPr lang="en-US" sz="1200" dirty="0" err="1"/>
              <a:t>pribavi</a:t>
            </a:r>
            <a:r>
              <a:rPr lang="en-US" sz="1200" dirty="0"/>
              <a:t> </a:t>
            </a:r>
            <a:r>
              <a:rPr lang="en-US" sz="1200" i="1" dirty="0"/>
              <a:t>read </a:t>
            </a:r>
            <a:r>
              <a:rPr lang="en-US" sz="1200" dirty="0" err="1"/>
              <a:t>ili</a:t>
            </a:r>
            <a:r>
              <a:rPr lang="en-US" sz="1200" dirty="0"/>
              <a:t> </a:t>
            </a:r>
            <a:r>
              <a:rPr lang="en-US" sz="1200" i="1" dirty="0"/>
              <a:t>write lock</a:t>
            </a:r>
            <a:r>
              <a:rPr lang="en-US" sz="1200" dirty="0"/>
              <a:t>) </a:t>
            </a:r>
            <a:r>
              <a:rPr lang="en-US" sz="1200" dirty="0" err="1"/>
              <a:t>nad</a:t>
            </a:r>
            <a:r>
              <a:rPr lang="en-US" sz="1200" dirty="0"/>
              <a:t> </a:t>
            </a:r>
            <a:r>
              <a:rPr lang="en-US" sz="1200" dirty="0" err="1"/>
              <a:t>kojim</a:t>
            </a:r>
            <a:r>
              <a:rPr lang="en-US" sz="1200" dirty="0"/>
              <a:t> je </a:t>
            </a:r>
            <a:r>
              <a:rPr lang="en-US" sz="1200" dirty="0" err="1"/>
              <a:t>vršen</a:t>
            </a:r>
            <a:r>
              <a:rPr lang="en-US" sz="1200" dirty="0"/>
              <a:t> </a:t>
            </a:r>
            <a:r>
              <a:rPr lang="en-US" sz="1200" dirty="0" err="1"/>
              <a:t>upis</a:t>
            </a:r>
            <a:r>
              <a:rPr lang="en-US" sz="1200" dirty="0"/>
              <a:t> od </a:t>
            </a:r>
            <a:r>
              <a:rPr lang="en-US" sz="1200" dirty="0" err="1"/>
              <a:t>neke</a:t>
            </a:r>
            <a:r>
              <a:rPr lang="en-US" sz="1200" dirty="0"/>
              <a:t> </a:t>
            </a:r>
            <a:r>
              <a:rPr lang="en-US" sz="1200" dirty="0" err="1"/>
              <a:t>transakcije</a:t>
            </a:r>
            <a:r>
              <a:rPr lang="en-US" sz="1200" dirty="0"/>
              <a:t> T, </a:t>
            </a:r>
            <a:r>
              <a:rPr lang="en-US" sz="1200" dirty="0" err="1"/>
              <a:t>sve</a:t>
            </a:r>
            <a:r>
              <a:rPr lang="en-US" sz="1200" dirty="0"/>
              <a:t> </a:t>
            </a:r>
            <a:r>
              <a:rPr lang="en-US" sz="1200" dirty="0" err="1"/>
              <a:t>dok</a:t>
            </a:r>
            <a:r>
              <a:rPr lang="en-US" sz="1200" dirty="0"/>
              <a:t> T ne </a:t>
            </a:r>
            <a:r>
              <a:rPr lang="en-US" sz="1200" dirty="0" err="1"/>
              <a:t>komituje</a:t>
            </a:r>
            <a:endParaRPr lang="en-US"/>
          </a:p>
        </p:txBody>
      </p:sp>
      <p:sp>
        <p:nvSpPr>
          <p:cNvPr id="15" name="Rectangle 14">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6" descr="A picture containing shape&#10;&#10;Description automatically generated">
            <a:extLst>
              <a:ext uri="{FF2B5EF4-FFF2-40B4-BE49-F238E27FC236}">
                <a16:creationId xmlns:a16="http://schemas.microsoft.com/office/drawing/2014/main" id="{83A1FECC-83FF-49A8-AC2C-015BD551FA10}"/>
              </a:ext>
            </a:extLst>
          </p:cNvPr>
          <p:cNvPicPr>
            <a:picLocks noChangeAspect="1"/>
          </p:cNvPicPr>
          <p:nvPr/>
        </p:nvPicPr>
        <p:blipFill>
          <a:blip r:embed="rId2"/>
          <a:stretch>
            <a:fillRect/>
          </a:stretch>
        </p:blipFill>
        <p:spPr>
          <a:xfrm>
            <a:off x="6522708" y="4788239"/>
            <a:ext cx="4360789" cy="1100580"/>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180363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737C03B3-7F8E-434B-AB3E-2367CAE61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3" y="929120"/>
            <a:ext cx="3660342" cy="1832414"/>
          </a:xfrm>
        </p:spPr>
        <p:txBody>
          <a:bodyPr vert="horz" lIns="91440" tIns="45720" rIns="91440" bIns="45720" rtlCol="0" anchor="t">
            <a:normAutofit/>
          </a:bodyPr>
          <a:lstStyle/>
          <a:p>
            <a:r>
              <a:rPr lang="en-US" b="1" kern="1200">
                <a:solidFill>
                  <a:schemeClr val="tx1"/>
                </a:solidFill>
                <a:effectLst/>
                <a:latin typeface="+mj-lt"/>
                <a:ea typeface="+mj-ea"/>
                <a:cs typeface="+mj-cs"/>
              </a:rPr>
              <a:t>Deadlock primer</a:t>
            </a:r>
          </a:p>
        </p:txBody>
      </p:sp>
      <p:sp>
        <p:nvSpPr>
          <p:cNvPr id="4" name="Text Placeholder 3">
            <a:extLst>
              <a:ext uri="{FF2B5EF4-FFF2-40B4-BE49-F238E27FC236}">
                <a16:creationId xmlns:a16="http://schemas.microsoft.com/office/drawing/2014/main" id="{89BB48AE-7C35-44F3-A905-F4A5D4D6FC4C}"/>
              </a:ext>
            </a:extLst>
          </p:cNvPr>
          <p:cNvSpPr>
            <a:spLocks noGrp="1"/>
          </p:cNvSpPr>
          <p:nvPr>
            <p:ph type="body" sz="half" idx="2"/>
          </p:nvPr>
        </p:nvSpPr>
        <p:spPr>
          <a:xfrm>
            <a:off x="5221005" y="1305501"/>
            <a:ext cx="5843390" cy="1832845"/>
          </a:xfrm>
        </p:spPr>
        <p:txBody>
          <a:bodyPr vert="horz" lIns="91440" tIns="45720" rIns="91440" bIns="45720" rtlCol="0">
            <a:normAutofit/>
          </a:bodyPr>
          <a:lstStyle/>
          <a:p>
            <a:pPr>
              <a:lnSpc>
                <a:spcPct val="110000"/>
              </a:lnSpc>
            </a:pPr>
            <a:r>
              <a:rPr lang="en-US" sz="900"/>
              <a:t>Pretpostavimo da transakcija T1 ažurira vrednost X. Istovremeno transakcija T2 pokušava da pročita X zaključavanjem. Pored toga, T1 će pokušati da zaključa Y koji se drži zaključanim od strane T2. Može se predstaviti jasnije kao u nastavku: Ovde T2 čeka da T1 otpusti bravu na X, dok T1 čeka da T2 pusti bravu na Y. T1 će biti potpun tek kada se zaključa na Y, a zatim će otpustiti bravu na X i Y. Ali bravica na Y drži T2 i čeka da se T1 dovrši, tako da može osloboditi Y. Ovde obe transakcije čekaju da se završe sve druge. Ova vrsta situacije naziva se zastojem. Ovo čekanje se nikada neće završiti ako jedan od njih ne bude ubijen / prekinut, tako da se sve brave koje drže u njima oslobode i druge transakcije mogu da se nastave i završe. Stoga, prilikom dodeljivanja brava, mora se paziti maksimalno da se izbegne zastoj. U gornjem slučaju, ako se T1 zaključa na Y mnogo pre nego što se T2 pokrene, tada neće doći do mrtve tačke, tj. ako T1 zaključa na Y, tada ne treba čekati da T2 otpusti bilo kakve brave, pa će stoga nastaviti sa svojom transakcijom i otpustiti zaključavanje na X i Y. Dok T2 počne, na T1 neće biti zaključavanja </a:t>
            </a:r>
          </a:p>
        </p:txBody>
      </p:sp>
      <p:sp>
        <p:nvSpPr>
          <p:cNvPr id="15" name="Rectangle 14">
            <a:extLst>
              <a:ext uri="{FF2B5EF4-FFF2-40B4-BE49-F238E27FC236}">
                <a16:creationId xmlns:a16="http://schemas.microsoft.com/office/drawing/2014/main" id="{F24FE85A-D882-4F43-A4F7-8311CA2DB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39948"/>
            <a:ext cx="12192002" cy="341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4">
            <a:extLst>
              <a:ext uri="{FF2B5EF4-FFF2-40B4-BE49-F238E27FC236}">
                <a16:creationId xmlns:a16="http://schemas.microsoft.com/office/drawing/2014/main" id="{F35342D2-E4EF-458A-84FA-4E8B5F366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00" y="3405873"/>
            <a:ext cx="3417721" cy="3485877"/>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F3A4B-7C6A-4302-B312-6142412AB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223903" y="3439950"/>
            <a:ext cx="6963551" cy="341772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6" descr="Table&#10;&#10;Description automatically generated">
            <a:extLst>
              <a:ext uri="{FF2B5EF4-FFF2-40B4-BE49-F238E27FC236}">
                <a16:creationId xmlns:a16="http://schemas.microsoft.com/office/drawing/2014/main" id="{86584A7D-FB63-4A97-96A8-8FF9BDF74899}"/>
              </a:ext>
            </a:extLst>
          </p:cNvPr>
          <p:cNvPicPr>
            <a:picLocks noChangeAspect="1"/>
          </p:cNvPicPr>
          <p:nvPr/>
        </p:nvPicPr>
        <p:blipFill>
          <a:blip r:embed="rId3"/>
          <a:stretch>
            <a:fillRect/>
          </a:stretch>
        </p:blipFill>
        <p:spPr>
          <a:xfrm>
            <a:off x="7096239" y="3986536"/>
            <a:ext cx="3091429" cy="2788654"/>
          </a:xfrm>
          <a:prstGeom prst="rect">
            <a:avLst/>
          </a:prstGeo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325006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12">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2" y="720435"/>
            <a:ext cx="3188106" cy="1507375"/>
          </a:xfrm>
        </p:spPr>
        <p:txBody>
          <a:bodyPr vert="horz" lIns="91440" tIns="45720" rIns="91440" bIns="45720" rtlCol="0" anchor="b">
            <a:normAutofit/>
          </a:bodyPr>
          <a:lstStyle/>
          <a:p>
            <a:pPr>
              <a:lnSpc>
                <a:spcPct val="100000"/>
              </a:lnSpc>
            </a:pPr>
            <a:r>
              <a:rPr lang="en-US" sz="3000" b="1" kern="1200">
                <a:solidFill>
                  <a:schemeClr val="tx1"/>
                </a:solidFill>
                <a:effectLst/>
                <a:latin typeface="+mj-lt"/>
                <a:ea typeface="+mj-ea"/>
                <a:cs typeface="+mj-cs"/>
              </a:rPr>
              <a:t>Timestamp Control protokol</a:t>
            </a:r>
          </a:p>
        </p:txBody>
      </p:sp>
      <p:sp>
        <p:nvSpPr>
          <p:cNvPr id="4" name="Text Placeholder 3">
            <a:extLst>
              <a:ext uri="{FF2B5EF4-FFF2-40B4-BE49-F238E27FC236}">
                <a16:creationId xmlns:a16="http://schemas.microsoft.com/office/drawing/2014/main" id="{78F63B31-7E61-43FD-86C1-08AF8F313831}"/>
              </a:ext>
            </a:extLst>
          </p:cNvPr>
          <p:cNvSpPr>
            <a:spLocks noGrp="1"/>
          </p:cNvSpPr>
          <p:nvPr>
            <p:ph type="body" sz="half" idx="2"/>
          </p:nvPr>
        </p:nvSpPr>
        <p:spPr>
          <a:xfrm>
            <a:off x="1077362" y="2434974"/>
            <a:ext cx="3188106" cy="3505855"/>
          </a:xfrm>
        </p:spPr>
        <p:txBody>
          <a:bodyPr vert="horz" lIns="91440" tIns="45720" rIns="91440" bIns="45720" rtlCol="0" anchor="t">
            <a:normAutofit fontScale="92500"/>
          </a:bodyPr>
          <a:lstStyle/>
          <a:p>
            <a:pPr marL="285750" indent="-285750">
              <a:lnSpc>
                <a:spcPct val="110000"/>
              </a:lnSpc>
              <a:buChar char="•"/>
            </a:pPr>
            <a:r>
              <a:rPr lang="en-US" sz="1400"/>
              <a:t>Jedinstvena vremenska oznaka koja </a:t>
            </a:r>
            <a:r>
              <a:rPr lang="en-US" sz="1400" dirty="0"/>
              <a:t>se dodeljuje svakoj </a:t>
            </a:r>
            <a:r>
              <a:rPr lang="en-US" sz="1400"/>
              <a:t>transakciji od strane DBMS-a</a:t>
            </a:r>
            <a:endParaRPr lang="en-US"/>
          </a:p>
          <a:p>
            <a:pPr marL="285750" indent="-285750">
              <a:lnSpc>
                <a:spcPct val="110000"/>
              </a:lnSpc>
              <a:buChar char="•"/>
            </a:pPr>
            <a:r>
              <a:rPr lang="en-US" sz="1400" dirty="0"/>
              <a:t> Uređenje timestamp-ova zavisi od starosti transakcije, tako da transakcija započeta pre neke druge, imaće manji </a:t>
            </a:r>
            <a:r>
              <a:rPr lang="en-US" sz="1400" i="1" dirty="0"/>
              <a:t>timestamp</a:t>
            </a:r>
            <a:r>
              <a:rPr lang="en-US" sz="1400" dirty="0"/>
              <a:t> od </a:t>
            </a:r>
            <a:r>
              <a:rPr lang="en-US" sz="1400"/>
              <a:t>te mlađe transakcije</a:t>
            </a:r>
            <a:endParaRPr lang="en-US"/>
          </a:p>
          <a:p>
            <a:pPr marL="285750" indent="-285750">
              <a:lnSpc>
                <a:spcPct val="110000"/>
              </a:lnSpc>
              <a:buChar char="•"/>
            </a:pPr>
            <a:r>
              <a:rPr lang="en-US" sz="1400"/>
              <a:t>Kod </a:t>
            </a:r>
            <a:r>
              <a:rPr lang="en-US" sz="1400" b="1" i="1" dirty="0"/>
              <a:t>timestamp ordering</a:t>
            </a:r>
            <a:r>
              <a:rPr lang="en-US" sz="1400" i="1" dirty="0"/>
              <a:t> </a:t>
            </a:r>
            <a:r>
              <a:rPr lang="en-US" sz="1400" dirty="0"/>
              <a:t>(</a:t>
            </a:r>
            <a:r>
              <a:rPr lang="en-US" sz="1400" b="1" i="1" dirty="0"/>
              <a:t>TO</a:t>
            </a:r>
            <a:r>
              <a:rPr lang="en-US" sz="1400" dirty="0"/>
              <a:t>) protokola</a:t>
            </a:r>
            <a:r>
              <a:rPr lang="en-US" sz="1400" i="1" dirty="0"/>
              <a:t> </a:t>
            </a:r>
            <a:r>
              <a:rPr lang="en-US" sz="1400" dirty="0"/>
              <a:t>cilj je da raspored bude serijabilan tako da jedini dozvoljeni ekvivalentan serijski raspored bude onaj čije se transakcije izvršavaju u redosledu njihovih </a:t>
            </a:r>
            <a:r>
              <a:rPr lang="en-US" sz="1400" i="1"/>
              <a:t>timestamp</a:t>
            </a:r>
            <a:r>
              <a:rPr lang="en-US" sz="1400"/>
              <a:t>-a</a:t>
            </a:r>
            <a:endParaRPr lang="en-US"/>
          </a:p>
        </p:txBody>
      </p:sp>
      <p:pic>
        <p:nvPicPr>
          <p:cNvPr id="5" name="Picture 6" descr="Graphical user interface, text, application&#10;&#10;Description automatically generated">
            <a:extLst>
              <a:ext uri="{FF2B5EF4-FFF2-40B4-BE49-F238E27FC236}">
                <a16:creationId xmlns:a16="http://schemas.microsoft.com/office/drawing/2014/main" id="{8822D9D1-4746-4157-9687-DACCA8004C23}"/>
              </a:ext>
            </a:extLst>
          </p:cNvPr>
          <p:cNvPicPr>
            <a:picLocks noChangeAspect="1"/>
          </p:cNvPicPr>
          <p:nvPr/>
        </p:nvPicPr>
        <p:blipFill>
          <a:blip r:embed="rId2"/>
          <a:stretch>
            <a:fillRect/>
          </a:stretch>
        </p:blipFill>
        <p:spPr>
          <a:xfrm>
            <a:off x="6129795" y="1533766"/>
            <a:ext cx="5172990" cy="1636873"/>
          </a:xfrm>
          <a:prstGeom prst="rect">
            <a:avLst/>
          </a:prstGeom>
        </p:spPr>
      </p:pic>
      <p:sp>
        <p:nvSpPr>
          <p:cNvPr id="32" name="Freeform: Shape 14">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16">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18">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239034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lstStyle/>
          <a:p>
            <a:r>
              <a:rPr lang="en-US"/>
              <a:t>Validation Based protokol</a:t>
            </a:r>
          </a:p>
        </p:txBody>
      </p:sp>
      <p:sp>
        <p:nvSpPr>
          <p:cNvPr id="3" name="Content Placeholder 2">
            <a:extLst>
              <a:ext uri="{FF2B5EF4-FFF2-40B4-BE49-F238E27FC236}">
                <a16:creationId xmlns:a16="http://schemas.microsoft.com/office/drawing/2014/main" id="{43B4FFC3-C1C0-4916-A3F4-98AFCF7CD411}"/>
              </a:ext>
            </a:extLst>
          </p:cNvPr>
          <p:cNvSpPr>
            <a:spLocks noGrp="1"/>
          </p:cNvSpPr>
          <p:nvPr>
            <p:ph idx="1"/>
          </p:nvPr>
        </p:nvSpPr>
        <p:spPr/>
        <p:txBody>
          <a:bodyPr vert="horz" lIns="91440" tIns="45720" rIns="91440" bIns="45720" rtlCol="0" anchor="t">
            <a:normAutofit/>
          </a:bodyPr>
          <a:lstStyle/>
          <a:p>
            <a:r>
              <a:rPr lang="sr-Latn-RS" b="1" i="1" dirty="0" err="1">
                <a:ea typeface="+mn-lt"/>
                <a:cs typeface="+mn-lt"/>
              </a:rPr>
              <a:t>Validation</a:t>
            </a:r>
            <a:r>
              <a:rPr lang="sr-Latn-RS" b="1" i="1" dirty="0">
                <a:ea typeface="+mn-lt"/>
                <a:cs typeface="+mn-lt"/>
              </a:rPr>
              <a:t> </a:t>
            </a:r>
            <a:r>
              <a:rPr lang="sr-Latn-RS" b="1" i="1" dirty="0" err="1">
                <a:ea typeface="+mn-lt"/>
                <a:cs typeface="+mn-lt"/>
              </a:rPr>
              <a:t>Based</a:t>
            </a:r>
            <a:r>
              <a:rPr lang="sr-Latn-RS" b="1" i="1" dirty="0">
                <a:ea typeface="+mn-lt"/>
                <a:cs typeface="+mn-lt"/>
              </a:rPr>
              <a:t> </a:t>
            </a:r>
            <a:r>
              <a:rPr lang="sr-Latn-RS" b="1" i="1" dirty="0" err="1">
                <a:ea typeface="+mn-lt"/>
                <a:cs typeface="+mn-lt"/>
              </a:rPr>
              <a:t>Protocol</a:t>
            </a:r>
            <a:r>
              <a:rPr lang="sr-Latn-RS" b="1" i="1" dirty="0">
                <a:ea typeface="+mn-lt"/>
                <a:cs typeface="+mn-lt"/>
              </a:rPr>
              <a:t> </a:t>
            </a:r>
            <a:r>
              <a:rPr lang="sr-Latn-RS" dirty="0">
                <a:ea typeface="+mn-lt"/>
                <a:cs typeface="+mn-lt"/>
              </a:rPr>
              <a:t>se takođe naziva i </a:t>
            </a:r>
            <a:r>
              <a:rPr lang="sr-Latn-RS" i="1" dirty="0" err="1">
                <a:ea typeface="+mn-lt"/>
                <a:cs typeface="+mn-lt"/>
              </a:rPr>
              <a:t>Optimistic</a:t>
            </a:r>
            <a:r>
              <a:rPr lang="sr-Latn-RS" i="1" dirty="0">
                <a:ea typeface="+mn-lt"/>
                <a:cs typeface="+mn-lt"/>
              </a:rPr>
              <a:t> </a:t>
            </a:r>
            <a:r>
              <a:rPr lang="sr-Latn-RS" i="1" dirty="0" err="1">
                <a:ea typeface="+mn-lt"/>
                <a:cs typeface="+mn-lt"/>
              </a:rPr>
              <a:t>Concurrency</a:t>
            </a:r>
            <a:r>
              <a:rPr lang="sr-Latn-RS" i="1" dirty="0">
                <a:ea typeface="+mn-lt"/>
                <a:cs typeface="+mn-lt"/>
              </a:rPr>
              <a:t> </a:t>
            </a:r>
            <a:r>
              <a:rPr lang="sr-Latn-RS" i="1" dirty="0" err="1">
                <a:ea typeface="+mn-lt"/>
                <a:cs typeface="+mn-lt"/>
              </a:rPr>
              <a:t>Control</a:t>
            </a:r>
            <a:r>
              <a:rPr lang="sr-Latn-RS" i="1" dirty="0">
                <a:ea typeface="+mn-lt"/>
                <a:cs typeface="+mn-lt"/>
              </a:rPr>
              <a:t> </a:t>
            </a:r>
            <a:r>
              <a:rPr lang="sr-Latn-RS" i="1" dirty="0" err="1">
                <a:ea typeface="+mn-lt"/>
                <a:cs typeface="+mn-lt"/>
              </a:rPr>
              <a:t>Technique</a:t>
            </a:r>
            <a:endParaRPr lang="en-US" dirty="0" err="1">
              <a:ea typeface="+mn-lt"/>
              <a:cs typeface="+mn-lt"/>
            </a:endParaRPr>
          </a:p>
          <a:p>
            <a:r>
              <a:rPr lang="sr-Latn-RS" dirty="0">
                <a:ea typeface="+mn-lt"/>
                <a:cs typeface="+mn-lt"/>
              </a:rPr>
              <a:t>Kod ovog tipa protokola, transakcija se izvršava u tri faze: </a:t>
            </a:r>
            <a:endParaRPr lang="en-US">
              <a:ea typeface="+mn-lt"/>
              <a:cs typeface="+mn-lt"/>
            </a:endParaRPr>
          </a:p>
          <a:p>
            <a:pPr marL="560070" lvl="1" indent="-285750">
              <a:buFont typeface="Arial"/>
              <a:buChar char="•"/>
            </a:pPr>
            <a:r>
              <a:rPr lang="sr-Latn-RS" b="0" dirty="0">
                <a:ea typeface="+mn-lt"/>
                <a:cs typeface="+mn-lt"/>
              </a:rPr>
              <a:t>Početak (čitanje i izvršenje)</a:t>
            </a:r>
            <a:endParaRPr lang="en-US" b="0" dirty="0">
              <a:ea typeface="+mn-lt"/>
              <a:cs typeface="+mn-lt"/>
            </a:endParaRPr>
          </a:p>
          <a:p>
            <a:pPr marL="560070" lvl="1" indent="-285750">
              <a:buFont typeface="Arial"/>
              <a:buChar char="•"/>
            </a:pPr>
            <a:r>
              <a:rPr lang="sr-Latn-RS" b="0" dirty="0" err="1">
                <a:ea typeface="+mn-lt"/>
                <a:cs typeface="+mn-lt"/>
              </a:rPr>
              <a:t>Validacija</a:t>
            </a:r>
          </a:p>
          <a:p>
            <a:pPr marL="560070" lvl="1" indent="-285750">
              <a:buFont typeface="Arial"/>
              <a:buChar char="•"/>
            </a:pPr>
            <a:r>
              <a:rPr lang="sr-Latn-RS" b="0" dirty="0">
                <a:ea typeface="+mn-lt"/>
                <a:cs typeface="+mn-lt"/>
              </a:rPr>
              <a:t>Završetak (ažuriranje i pisanje) </a:t>
            </a:r>
            <a:endParaRPr lang="en-US" b="0" dirty="0">
              <a:ea typeface="+mn-lt"/>
              <a:cs typeface="+mn-lt"/>
            </a:endParaRPr>
          </a:p>
          <a:p>
            <a:pPr lvl="1"/>
            <a:endParaRPr lang="sr-Latn-RS" b="0" dirty="0"/>
          </a:p>
        </p:txBody>
      </p:sp>
      <p:pic>
        <p:nvPicPr>
          <p:cNvPr id="5" name="Picture 6" descr="Logo, icon&#10;&#10;Description automatically generated">
            <a:extLst>
              <a:ext uri="{FF2B5EF4-FFF2-40B4-BE49-F238E27FC236}">
                <a16:creationId xmlns:a16="http://schemas.microsoft.com/office/drawing/2014/main" id="{53429A9E-120D-40C3-B107-4CEBF2DBEC93}"/>
              </a:ext>
            </a:extLst>
          </p:cNvPr>
          <p:cNvPicPr>
            <a:picLocks noChangeAspect="1"/>
          </p:cNvPicPr>
          <p:nvPr/>
        </p:nvPicPr>
        <p:blipFill>
          <a:blip r:embed="rId2"/>
          <a:stretch>
            <a:fillRect/>
          </a:stretch>
        </p:blipFill>
        <p:spPr>
          <a:xfrm>
            <a:off x="10774363" y="173038"/>
            <a:ext cx="1417637" cy="1049337"/>
          </a:xfrm>
          <a:prstGeom prst="rect">
            <a:avLst/>
          </a:prstGeom>
        </p:spPr>
      </p:pic>
      <p:pic>
        <p:nvPicPr>
          <p:cNvPr id="4" name="Picture 5">
            <a:extLst>
              <a:ext uri="{FF2B5EF4-FFF2-40B4-BE49-F238E27FC236}">
                <a16:creationId xmlns:a16="http://schemas.microsoft.com/office/drawing/2014/main" id="{3A60A446-BAFC-43BB-9E85-EAF6F04EC0A0}"/>
              </a:ext>
            </a:extLst>
          </p:cNvPr>
          <p:cNvPicPr>
            <a:picLocks noChangeAspect="1"/>
          </p:cNvPicPr>
          <p:nvPr/>
        </p:nvPicPr>
        <p:blipFill>
          <a:blip r:embed="rId3"/>
          <a:stretch>
            <a:fillRect/>
          </a:stretch>
        </p:blipFill>
        <p:spPr>
          <a:xfrm>
            <a:off x="7906808" y="3271778"/>
            <a:ext cx="2577865" cy="2910887"/>
          </a:xfrm>
          <a:prstGeom prst="rect">
            <a:avLst/>
          </a:prstGeom>
        </p:spPr>
      </p:pic>
    </p:spTree>
    <p:extLst>
      <p:ext uri="{BB962C8B-B14F-4D97-AF65-F5344CB8AC3E}">
        <p14:creationId xmlns:p14="http://schemas.microsoft.com/office/powerpoint/2010/main" val="4165998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lstStyle/>
          <a:p>
            <a:r>
              <a:rPr lang="en-US"/>
              <a:t>Multiversion Concurency Control protokol (MVCC)</a:t>
            </a:r>
          </a:p>
        </p:txBody>
      </p:sp>
      <p:sp>
        <p:nvSpPr>
          <p:cNvPr id="3" name="Content Placeholder 2">
            <a:extLst>
              <a:ext uri="{FF2B5EF4-FFF2-40B4-BE49-F238E27FC236}">
                <a16:creationId xmlns:a16="http://schemas.microsoft.com/office/drawing/2014/main" id="{43B4FFC3-C1C0-4916-A3F4-98AFCF7CD411}"/>
              </a:ext>
            </a:extLst>
          </p:cNvPr>
          <p:cNvSpPr>
            <a:spLocks noGrp="1"/>
          </p:cNvSpPr>
          <p:nvPr>
            <p:ph idx="1"/>
          </p:nvPr>
        </p:nvSpPr>
        <p:spPr/>
        <p:txBody>
          <a:bodyPr vert="horz" lIns="91440" tIns="45720" rIns="91440" bIns="45720" rtlCol="0" anchor="t">
            <a:normAutofit fontScale="92500" lnSpcReduction="20000"/>
          </a:bodyPr>
          <a:lstStyle/>
          <a:p>
            <a:r>
              <a:rPr lang="sr-Latn-RS">
                <a:ea typeface="+mn-lt"/>
                <a:cs typeface="+mn-lt"/>
              </a:rPr>
              <a:t>Osnovna ideja je da postoje više verzija elemenata baze, tako da čitanje </a:t>
            </a:r>
            <a:r>
              <a:rPr lang="sr-Latn-RS" dirty="0">
                <a:ea typeface="+mn-lt"/>
                <a:cs typeface="+mn-lt"/>
              </a:rPr>
              <a:t>elementa bude uvek omogućeno bez blokiranja i čekanja, na taj način što bi se čitale različite verzije elementa, na ovaj način bi se takođe očuvala </a:t>
            </a:r>
            <a:r>
              <a:rPr lang="sr-Latn-RS" err="1">
                <a:ea typeface="+mn-lt"/>
                <a:cs typeface="+mn-lt"/>
              </a:rPr>
              <a:t>serijabilnost</a:t>
            </a:r>
            <a:r>
              <a:rPr lang="sr-Latn-RS">
                <a:ea typeface="+mn-lt"/>
                <a:cs typeface="+mn-lt"/>
              </a:rPr>
              <a:t> rasporeda</a:t>
            </a:r>
            <a:endParaRPr lang="en-US" dirty="0">
              <a:ea typeface="+mn-lt"/>
              <a:cs typeface="+mn-lt"/>
            </a:endParaRPr>
          </a:p>
          <a:p>
            <a:r>
              <a:rPr lang="sr-Latn-RS">
                <a:ea typeface="+mn-lt"/>
                <a:cs typeface="+mn-lt"/>
              </a:rPr>
              <a:t>Takođe, prilikom upisa elementa bi se kreirala nova verzija tog elementa, pri čemu bi se stara sačuvala</a:t>
            </a:r>
            <a:endParaRPr lang="en-US">
              <a:ea typeface="+mn-lt"/>
              <a:cs typeface="+mn-lt"/>
            </a:endParaRPr>
          </a:p>
          <a:p>
            <a:r>
              <a:rPr lang="sr-Latn-RS">
                <a:ea typeface="+mn-lt"/>
                <a:cs typeface="+mn-lt"/>
              </a:rPr>
              <a:t>Jedina mana ovakvog pristupa je ta, što zahteva dodatan prostor za čuvanje </a:t>
            </a:r>
            <a:r>
              <a:rPr lang="sr-Latn-RS" dirty="0">
                <a:ea typeface="+mn-lt"/>
                <a:cs typeface="+mn-lt"/>
              </a:rPr>
              <a:t>više verzija elemenata, ali s obzirom da kod većine baza mehanizmi za oporavak već čuvaju prethodne verzije, </a:t>
            </a:r>
            <a:r>
              <a:rPr lang="sr-Latn-RS">
                <a:ea typeface="+mn-lt"/>
                <a:cs typeface="+mn-lt"/>
              </a:rPr>
              <a:t>ovaj nedostatak je time prevaziđen</a:t>
            </a:r>
            <a:endParaRPr lang="en-US">
              <a:ea typeface="+mn-lt"/>
              <a:cs typeface="+mn-lt"/>
            </a:endParaRPr>
          </a:p>
          <a:p>
            <a:r>
              <a:rPr lang="sr-Latn-RS">
                <a:ea typeface="+mn-lt"/>
                <a:cs typeface="+mn-lt"/>
              </a:rPr>
              <a:t>Treba naglasiti </a:t>
            </a:r>
            <a:r>
              <a:rPr lang="sr-Latn-RS" err="1">
                <a:ea typeface="+mn-lt"/>
                <a:cs typeface="+mn-lt"/>
              </a:rPr>
              <a:t>ida</a:t>
            </a:r>
            <a:r>
              <a:rPr lang="sr-Latn-RS" dirty="0">
                <a:ea typeface="+mn-lt"/>
                <a:cs typeface="+mn-lt"/>
              </a:rPr>
              <a:t> MVCC sprečava blokiranja i čekanja kod </a:t>
            </a:r>
            <a:r>
              <a:rPr lang="sr-Latn-RS" i="1" err="1">
                <a:ea typeface="+mn-lt"/>
                <a:cs typeface="+mn-lt"/>
              </a:rPr>
              <a:t>read</a:t>
            </a:r>
            <a:r>
              <a:rPr lang="sr-Latn-RS" i="1" dirty="0">
                <a:ea typeface="+mn-lt"/>
                <a:cs typeface="+mn-lt"/>
              </a:rPr>
              <a:t> – </a:t>
            </a:r>
            <a:r>
              <a:rPr lang="sr-Latn-RS" i="1" err="1">
                <a:ea typeface="+mn-lt"/>
                <a:cs typeface="+mn-lt"/>
              </a:rPr>
              <a:t>write</a:t>
            </a:r>
            <a:r>
              <a:rPr lang="sr-Latn-RS" i="1" dirty="0">
                <a:ea typeface="+mn-lt"/>
                <a:cs typeface="+mn-lt"/>
              </a:rPr>
              <a:t> </a:t>
            </a:r>
            <a:r>
              <a:rPr lang="sr-Latn-RS" dirty="0">
                <a:ea typeface="+mn-lt"/>
                <a:cs typeface="+mn-lt"/>
              </a:rPr>
              <a:t>i </a:t>
            </a:r>
            <a:r>
              <a:rPr lang="sr-Latn-RS" i="1" err="1">
                <a:ea typeface="+mn-lt"/>
                <a:cs typeface="+mn-lt"/>
              </a:rPr>
              <a:t>write</a:t>
            </a:r>
            <a:r>
              <a:rPr lang="sr-Latn-RS" i="1" dirty="0">
                <a:ea typeface="+mn-lt"/>
                <a:cs typeface="+mn-lt"/>
              </a:rPr>
              <a:t> - </a:t>
            </a:r>
            <a:r>
              <a:rPr lang="sr-Latn-RS" i="1" err="1">
                <a:ea typeface="+mn-lt"/>
                <a:cs typeface="+mn-lt"/>
              </a:rPr>
              <a:t>read</a:t>
            </a:r>
            <a:r>
              <a:rPr lang="sr-Latn-RS" i="1" dirty="0">
                <a:ea typeface="+mn-lt"/>
                <a:cs typeface="+mn-lt"/>
              </a:rPr>
              <a:t> </a:t>
            </a:r>
            <a:r>
              <a:rPr lang="sr-Latn-RS" dirty="0">
                <a:ea typeface="+mn-lt"/>
                <a:cs typeface="+mn-lt"/>
              </a:rPr>
              <a:t>operacija, dok prilikom konkurentnog upisa (</a:t>
            </a:r>
            <a:r>
              <a:rPr lang="sr-Latn-RS" i="1" err="1">
                <a:ea typeface="+mn-lt"/>
                <a:cs typeface="+mn-lt"/>
              </a:rPr>
              <a:t>write</a:t>
            </a:r>
            <a:r>
              <a:rPr lang="sr-Latn-RS" i="1" dirty="0">
                <a:ea typeface="+mn-lt"/>
                <a:cs typeface="+mn-lt"/>
              </a:rPr>
              <a:t> – </a:t>
            </a:r>
            <a:r>
              <a:rPr lang="sr-Latn-RS" i="1" err="1">
                <a:ea typeface="+mn-lt"/>
                <a:cs typeface="+mn-lt"/>
              </a:rPr>
              <a:t>write</a:t>
            </a:r>
            <a:r>
              <a:rPr lang="sr-Latn-RS" i="1" dirty="0">
                <a:ea typeface="+mn-lt"/>
                <a:cs typeface="+mn-lt"/>
              </a:rPr>
              <a:t> </a:t>
            </a:r>
            <a:r>
              <a:rPr lang="sr-Latn-RS">
                <a:ea typeface="+mn-lt"/>
                <a:cs typeface="+mn-lt"/>
              </a:rPr>
              <a:t>operacija) i dalje može doći do blokiranja</a:t>
            </a:r>
            <a:endParaRPr lang="en-US">
              <a:ea typeface="+mn-lt"/>
              <a:cs typeface="+mn-lt"/>
            </a:endParaRPr>
          </a:p>
          <a:p>
            <a:r>
              <a:rPr lang="sr-Latn-RS">
                <a:ea typeface="+mn-lt"/>
                <a:cs typeface="+mn-lt"/>
              </a:rPr>
              <a:t>MVCC se </a:t>
            </a:r>
            <a:r>
              <a:rPr lang="sr-Latn-RS" dirty="0">
                <a:ea typeface="+mn-lt"/>
                <a:cs typeface="+mn-lt"/>
              </a:rPr>
              <a:t>može implementirati uz pomoć </a:t>
            </a:r>
            <a:r>
              <a:rPr lang="sr-Latn-RS" i="1" err="1">
                <a:ea typeface="+mn-lt"/>
                <a:cs typeface="+mn-lt"/>
              </a:rPr>
              <a:t>timestamp</a:t>
            </a:r>
            <a:r>
              <a:rPr lang="sr-Latn-RS" dirty="0">
                <a:ea typeface="+mn-lt"/>
                <a:cs typeface="+mn-lt"/>
              </a:rPr>
              <a:t>-a ili uz pomoć 2PL protokola</a:t>
            </a:r>
            <a:endParaRPr lang="en-US"/>
          </a:p>
        </p:txBody>
      </p:sp>
      <p:pic>
        <p:nvPicPr>
          <p:cNvPr id="5" name="Picture 6" descr="Logo, icon&#10;&#10;Description automatically generated">
            <a:extLst>
              <a:ext uri="{FF2B5EF4-FFF2-40B4-BE49-F238E27FC236}">
                <a16:creationId xmlns:a16="http://schemas.microsoft.com/office/drawing/2014/main" id="{24424042-6DF0-42A9-9851-8AF0AEDA1D03}"/>
              </a:ext>
            </a:extLst>
          </p:cNvPr>
          <p:cNvPicPr>
            <a:picLocks noChangeAspect="1"/>
          </p:cNvPicPr>
          <p:nvPr/>
        </p:nvPicPr>
        <p:blipFill>
          <a:blip r:embed="rId2"/>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87896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a:t>Primer</a:t>
            </a:r>
          </a:p>
        </p:txBody>
      </p:sp>
      <p:pic>
        <p:nvPicPr>
          <p:cNvPr id="4" name="Picture 4" descr="Text, letter&#10;&#10;Description automatically generated">
            <a:extLst>
              <a:ext uri="{FF2B5EF4-FFF2-40B4-BE49-F238E27FC236}">
                <a16:creationId xmlns:a16="http://schemas.microsoft.com/office/drawing/2014/main" id="{FEDD498D-2C25-42DF-A7D9-EFCF37A0B371}"/>
              </a:ext>
            </a:extLst>
          </p:cNvPr>
          <p:cNvPicPr>
            <a:picLocks noGrp="1" noChangeAspect="1"/>
          </p:cNvPicPr>
          <p:nvPr>
            <p:ph type="pic" idx="1"/>
          </p:nvPr>
        </p:nvPicPr>
        <p:blipFill rotWithShape="1">
          <a:blip r:embed="rId2"/>
          <a:srcRect t="4531" b="4531"/>
          <a:stretch/>
        </p:blipFill>
        <p:spPr>
          <a:xfrm>
            <a:off x="7469188" y="2731762"/>
            <a:ext cx="3220387" cy="2697794"/>
          </a:xfrm>
        </p:spPr>
      </p:pic>
      <p:sp>
        <p:nvSpPr>
          <p:cNvPr id="5" name="Text Placeholder 4">
            <a:extLst>
              <a:ext uri="{FF2B5EF4-FFF2-40B4-BE49-F238E27FC236}">
                <a16:creationId xmlns:a16="http://schemas.microsoft.com/office/drawing/2014/main" id="{C64F72A2-CBCE-4094-A3A2-BBF4F582CDC8}"/>
              </a:ext>
            </a:extLst>
          </p:cNvPr>
          <p:cNvSpPr>
            <a:spLocks noGrp="1"/>
          </p:cNvSpPr>
          <p:nvPr>
            <p:ph type="body" sz="half" idx="2"/>
          </p:nvPr>
        </p:nvSpPr>
        <p:spPr>
          <a:xfrm>
            <a:off x="1084727" y="2449286"/>
            <a:ext cx="4908334" cy="4209244"/>
          </a:xfrm>
        </p:spPr>
        <p:txBody>
          <a:bodyPr vert="horz" lIns="91440" tIns="45720" rIns="91440" bIns="45720" rtlCol="0" anchor="t">
            <a:normAutofit/>
          </a:bodyPr>
          <a:lstStyle/>
          <a:p>
            <a:r>
              <a:rPr lang="sr-Latn-RS">
                <a:ea typeface="+mn-lt"/>
                <a:cs typeface="+mn-lt"/>
              </a:rPr>
              <a:t>Prenos novca u iznosu od $100 između dva bankovna računa A i B</a:t>
            </a:r>
          </a:p>
          <a:p>
            <a:pPr marL="742950" lvl="1" indent="-285750" algn="just">
              <a:buFont typeface="Symbol"/>
              <a:buChar char="•"/>
            </a:pPr>
            <a:r>
              <a:rPr lang="sr-Latn-RS" b="0">
                <a:ea typeface="+mn-lt"/>
                <a:cs typeface="+mn-lt"/>
              </a:rPr>
              <a:t>Operacija </a:t>
            </a:r>
            <a:r>
              <a:rPr lang="sr-Latn-RS" b="0" i="1">
                <a:ea typeface="+mn-lt"/>
                <a:cs typeface="+mn-lt"/>
              </a:rPr>
              <a:t>read(X) </a:t>
            </a:r>
            <a:r>
              <a:rPr lang="sr-Latn-RS" b="0">
                <a:ea typeface="+mn-lt"/>
                <a:cs typeface="+mn-lt"/>
              </a:rPr>
              <a:t>– prenosi stavku podataka X iz baze podataka u lokalni bafer koji pripada transakciji</a:t>
            </a:r>
          </a:p>
          <a:p>
            <a:pPr marL="742950" lvl="1" indent="-285750" algn="just">
              <a:buFont typeface="Symbol"/>
              <a:buChar char="•"/>
            </a:pPr>
            <a:r>
              <a:rPr lang="sr-Latn-RS" sz="1600" b="0">
                <a:ea typeface="+mn-lt"/>
                <a:cs typeface="+mn-lt"/>
              </a:rPr>
              <a:t>Operacija </a:t>
            </a:r>
            <a:r>
              <a:rPr lang="sr-Latn-RS" sz="1600" b="0" i="1">
                <a:ea typeface="+mn-lt"/>
                <a:cs typeface="+mn-lt"/>
              </a:rPr>
              <a:t>write(X)</a:t>
            </a:r>
            <a:r>
              <a:rPr lang="sr-Latn-RS" sz="1600" b="0">
                <a:ea typeface="+mn-lt"/>
                <a:cs typeface="+mn-lt"/>
              </a:rPr>
              <a:t> – prenosi stavku podataka X iz lokalnog bafera nazad u bazu podataka</a:t>
            </a:r>
          </a:p>
          <a:p>
            <a:pPr marL="742950" lvl="1" indent="-285750" algn="just">
              <a:buFont typeface="Symbol"/>
              <a:buChar char="•"/>
            </a:pPr>
            <a:r>
              <a:rPr lang="sr-Latn-RS" sz="1600" b="0">
                <a:ea typeface="+mn-lt"/>
                <a:cs typeface="+mn-lt"/>
              </a:rPr>
              <a:t>Izvršava se kao jedna celina: ni u jednom trenutku između čitanja (A) i pisanja (B) korisnik ne može da upita bazu podataka, jer je ona možda u nedoslednom (nekonzistentnom) stanju</a:t>
            </a:r>
          </a:p>
          <a:p>
            <a:endParaRPr lang="sr-Latn-RS" dirty="0"/>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Tree>
    <p:extLst>
      <p:ext uri="{BB962C8B-B14F-4D97-AF65-F5344CB8AC3E}">
        <p14:creationId xmlns:p14="http://schemas.microsoft.com/office/powerpoint/2010/main" val="7845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lstStyle/>
          <a:p>
            <a:r>
              <a:rPr lang="en-US"/>
              <a:t>MVCC kod PostgreSQL</a:t>
            </a:r>
          </a:p>
        </p:txBody>
      </p:sp>
      <p:pic>
        <p:nvPicPr>
          <p:cNvPr id="5" name="Picture 5">
            <a:extLst>
              <a:ext uri="{FF2B5EF4-FFF2-40B4-BE49-F238E27FC236}">
                <a16:creationId xmlns:a16="http://schemas.microsoft.com/office/drawing/2014/main" id="{4C92FC3C-EC12-47CB-9317-138BFC93256C}"/>
              </a:ext>
            </a:extLst>
          </p:cNvPr>
          <p:cNvPicPr>
            <a:picLocks noGrp="1" noChangeAspect="1"/>
          </p:cNvPicPr>
          <p:nvPr>
            <p:ph idx="1"/>
          </p:nvPr>
        </p:nvPicPr>
        <p:blipFill>
          <a:blip r:embed="rId2"/>
          <a:stretch>
            <a:fillRect/>
          </a:stretch>
        </p:blipFill>
        <p:spPr>
          <a:xfrm>
            <a:off x="85719" y="2259160"/>
            <a:ext cx="9950103" cy="1991799"/>
          </a:xfrm>
        </p:spPr>
      </p:pic>
      <p:pic>
        <p:nvPicPr>
          <p:cNvPr id="8" name="Picture 8">
            <a:extLst>
              <a:ext uri="{FF2B5EF4-FFF2-40B4-BE49-F238E27FC236}">
                <a16:creationId xmlns:a16="http://schemas.microsoft.com/office/drawing/2014/main" id="{F4FF3993-F868-4831-ACF1-20C01F573C3F}"/>
              </a:ext>
            </a:extLst>
          </p:cNvPr>
          <p:cNvPicPr>
            <a:picLocks noChangeAspect="1"/>
          </p:cNvPicPr>
          <p:nvPr/>
        </p:nvPicPr>
        <p:blipFill>
          <a:blip r:embed="rId3"/>
          <a:stretch>
            <a:fillRect/>
          </a:stretch>
        </p:blipFill>
        <p:spPr>
          <a:xfrm>
            <a:off x="37577" y="4213018"/>
            <a:ext cx="9956104" cy="2001881"/>
          </a:xfrm>
          <a:prstGeom prst="rect">
            <a:avLst/>
          </a:prstGeom>
        </p:spPr>
      </p:pic>
      <p:pic>
        <p:nvPicPr>
          <p:cNvPr id="10" name="Picture 6" descr="Logo, icon&#10;&#10;Description automatically generated">
            <a:extLst>
              <a:ext uri="{FF2B5EF4-FFF2-40B4-BE49-F238E27FC236}">
                <a16:creationId xmlns:a16="http://schemas.microsoft.com/office/drawing/2014/main" id="{9AF09590-CC44-4932-8E1F-3DF1418E92F3}"/>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1376035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77362" y="720434"/>
            <a:ext cx="3801912" cy="1507376"/>
          </a:xfrm>
        </p:spPr>
        <p:txBody>
          <a:bodyPr/>
          <a:lstStyle/>
          <a:p>
            <a:r>
              <a:rPr lang="en-US"/>
              <a:t>MVCC kod PostgreSQL</a:t>
            </a:r>
          </a:p>
        </p:txBody>
      </p:sp>
      <p:pic>
        <p:nvPicPr>
          <p:cNvPr id="5" name="Picture 5" descr="Graphical user interface, application&#10;&#10;Description automatically generated">
            <a:extLst>
              <a:ext uri="{FF2B5EF4-FFF2-40B4-BE49-F238E27FC236}">
                <a16:creationId xmlns:a16="http://schemas.microsoft.com/office/drawing/2014/main" id="{B21DCB45-1AD8-470C-88D9-4350F5C6A9DD}"/>
              </a:ext>
            </a:extLst>
          </p:cNvPr>
          <p:cNvPicPr>
            <a:picLocks noGrp="1" noChangeAspect="1"/>
          </p:cNvPicPr>
          <p:nvPr>
            <p:ph sz="half" idx="1"/>
          </p:nvPr>
        </p:nvPicPr>
        <p:blipFill>
          <a:blip r:embed="rId2"/>
          <a:stretch>
            <a:fillRect/>
          </a:stretch>
        </p:blipFill>
        <p:spPr>
          <a:xfrm>
            <a:off x="96157" y="3227781"/>
            <a:ext cx="8157451" cy="1938771"/>
          </a:xfrm>
        </p:spPr>
      </p:pic>
      <p:pic>
        <p:nvPicPr>
          <p:cNvPr id="6" name="Picture 6" descr="Graphical user interface, application&#10;&#10;Description automatically generated">
            <a:extLst>
              <a:ext uri="{FF2B5EF4-FFF2-40B4-BE49-F238E27FC236}">
                <a16:creationId xmlns:a16="http://schemas.microsoft.com/office/drawing/2014/main" id="{6364C8F8-5E7E-42DE-A43E-E57CAAFF275C}"/>
              </a:ext>
            </a:extLst>
          </p:cNvPr>
          <p:cNvPicPr>
            <a:picLocks noGrp="1" noChangeAspect="1"/>
          </p:cNvPicPr>
          <p:nvPr>
            <p:ph sz="half" idx="2"/>
          </p:nvPr>
        </p:nvPicPr>
        <p:blipFill>
          <a:blip r:embed="rId3"/>
          <a:stretch>
            <a:fillRect/>
          </a:stretch>
        </p:blipFill>
        <p:spPr>
          <a:xfrm>
            <a:off x="201460" y="5034309"/>
            <a:ext cx="7955456" cy="1822563"/>
          </a:xfrm>
        </p:spPr>
      </p:pic>
      <p:pic>
        <p:nvPicPr>
          <p:cNvPr id="7" name="Picture 7" descr="Diagram&#10;&#10;Description automatically generated">
            <a:extLst>
              <a:ext uri="{FF2B5EF4-FFF2-40B4-BE49-F238E27FC236}">
                <a16:creationId xmlns:a16="http://schemas.microsoft.com/office/drawing/2014/main" id="{8D849B8B-0744-489B-81E6-41F4FDDA3554}"/>
              </a:ext>
            </a:extLst>
          </p:cNvPr>
          <p:cNvPicPr>
            <a:picLocks noChangeAspect="1"/>
          </p:cNvPicPr>
          <p:nvPr/>
        </p:nvPicPr>
        <p:blipFill>
          <a:blip r:embed="rId4"/>
          <a:stretch>
            <a:fillRect/>
          </a:stretch>
        </p:blipFill>
        <p:spPr>
          <a:xfrm>
            <a:off x="3544866" y="45800"/>
            <a:ext cx="7137747" cy="3175607"/>
          </a:xfrm>
          <a:prstGeom prst="rect">
            <a:avLst/>
          </a:prstGeom>
        </p:spPr>
      </p:pic>
      <p:pic>
        <p:nvPicPr>
          <p:cNvPr id="9" name="Picture 6" descr="Logo, icon&#10;&#10;Description automatically generated">
            <a:extLst>
              <a:ext uri="{FF2B5EF4-FFF2-40B4-BE49-F238E27FC236}">
                <a16:creationId xmlns:a16="http://schemas.microsoft.com/office/drawing/2014/main" id="{1906E61F-4631-47A3-B45D-CB70EC56ED93}"/>
              </a:ext>
            </a:extLst>
          </p:cNvPr>
          <p:cNvPicPr>
            <a:picLocks noChangeAspect="1"/>
          </p:cNvPicPr>
          <p:nvPr/>
        </p:nvPicPr>
        <p:blipFill>
          <a:blip r:embed="rId5"/>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153329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77362" y="720434"/>
            <a:ext cx="10148432" cy="1507376"/>
          </a:xfrm>
        </p:spPr>
        <p:txBody>
          <a:bodyPr/>
          <a:lstStyle/>
          <a:p>
            <a:r>
              <a:rPr lang="en-US"/>
              <a:t>Snapshot kod PostgreSQL</a:t>
            </a:r>
          </a:p>
        </p:txBody>
      </p:sp>
      <p:pic>
        <p:nvPicPr>
          <p:cNvPr id="8" name="Picture 8" descr="Chart, line chart&#10;&#10;Description automatically generated">
            <a:extLst>
              <a:ext uri="{FF2B5EF4-FFF2-40B4-BE49-F238E27FC236}">
                <a16:creationId xmlns:a16="http://schemas.microsoft.com/office/drawing/2014/main" id="{694547C5-DBD8-4002-A807-7177B7DD76E1}"/>
              </a:ext>
            </a:extLst>
          </p:cNvPr>
          <p:cNvPicPr>
            <a:picLocks noGrp="1" noChangeAspect="1"/>
          </p:cNvPicPr>
          <p:nvPr>
            <p:ph idx="1"/>
          </p:nvPr>
        </p:nvPicPr>
        <p:blipFill>
          <a:blip r:embed="rId3"/>
          <a:stretch>
            <a:fillRect/>
          </a:stretch>
        </p:blipFill>
        <p:spPr>
          <a:xfrm>
            <a:off x="2030841" y="2333222"/>
            <a:ext cx="7709116" cy="4202742"/>
          </a:xfrm>
        </p:spPr>
      </p:pic>
      <p:pic>
        <p:nvPicPr>
          <p:cNvPr id="10" name="Picture 6" descr="Logo, icon&#10;&#10;Description automatically generated">
            <a:extLst>
              <a:ext uri="{FF2B5EF4-FFF2-40B4-BE49-F238E27FC236}">
                <a16:creationId xmlns:a16="http://schemas.microsoft.com/office/drawing/2014/main" id="{787548F7-9BE9-4818-AB40-567978153A91}"/>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215168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lstStyle/>
          <a:p>
            <a:r>
              <a:rPr lang="en-US"/>
              <a:t>Commit Log (clog) kod PostgreSQL</a:t>
            </a:r>
          </a:p>
        </p:txBody>
      </p:sp>
      <p:sp>
        <p:nvSpPr>
          <p:cNvPr id="8" name="Text Placeholder 7">
            <a:extLst>
              <a:ext uri="{FF2B5EF4-FFF2-40B4-BE49-F238E27FC236}">
                <a16:creationId xmlns:a16="http://schemas.microsoft.com/office/drawing/2014/main" id="{6A4389F6-E7C6-4577-85D9-FE0660A01866}"/>
              </a:ext>
            </a:extLst>
          </p:cNvPr>
          <p:cNvSpPr>
            <a:spLocks noGrp="1"/>
          </p:cNvSpPr>
          <p:nvPr>
            <p:ph type="body" sz="half" idx="2"/>
          </p:nvPr>
        </p:nvSpPr>
        <p:spPr/>
        <p:txBody>
          <a:bodyPr vert="horz" lIns="91440" tIns="45720" rIns="91440" bIns="45720" rtlCol="0" anchor="t">
            <a:normAutofit lnSpcReduction="10000"/>
          </a:bodyPr>
          <a:lstStyle/>
          <a:p>
            <a:pPr marL="285750" indent="-285750">
              <a:buChar char="•"/>
            </a:pPr>
            <a:r>
              <a:rPr lang="sr-Latn-RS" i="1">
                <a:ea typeface="+mn-lt"/>
                <a:cs typeface="+mn-lt"/>
              </a:rPr>
              <a:t>Log </a:t>
            </a:r>
            <a:r>
              <a:rPr lang="sr-Latn-RS">
                <a:ea typeface="+mn-lt"/>
                <a:cs typeface="+mn-lt"/>
              </a:rPr>
              <a:t>je zapravo istorija akcija, koje su se izvršile u okviru DBMS-a</a:t>
            </a:r>
            <a:endParaRPr lang="en-US">
              <a:ea typeface="+mn-lt"/>
              <a:cs typeface="+mn-lt"/>
            </a:endParaRPr>
          </a:p>
          <a:p>
            <a:pPr marL="285750" indent="-285750">
              <a:buChar char="•"/>
            </a:pPr>
            <a:r>
              <a:rPr lang="sr-Latn-RS" b="1" i="1">
                <a:ea typeface="+mn-lt"/>
                <a:cs typeface="+mn-lt"/>
              </a:rPr>
              <a:t>Commit Log </a:t>
            </a:r>
            <a:r>
              <a:rPr lang="sr-Latn-RS">
                <a:ea typeface="+mn-lt"/>
                <a:cs typeface="+mn-lt"/>
              </a:rPr>
              <a:t>(</a:t>
            </a:r>
            <a:r>
              <a:rPr lang="sr-Latn-RS" b="1" i="1">
                <a:ea typeface="+mn-lt"/>
                <a:cs typeface="+mn-lt"/>
              </a:rPr>
              <a:t>clog</a:t>
            </a:r>
            <a:r>
              <a:rPr lang="sr-Latn-RS">
                <a:ea typeface="+mn-lt"/>
                <a:cs typeface="+mn-lt"/>
              </a:rPr>
              <a:t>) koji sadrži status svake transakcije (izvršava se, komitova je ili abortovana)</a:t>
            </a:r>
            <a:endParaRPr lang="en-US">
              <a:ea typeface="+mn-lt"/>
              <a:cs typeface="+mn-lt"/>
            </a:endParaRPr>
          </a:p>
          <a:p>
            <a:pPr marL="285750" indent="-285750">
              <a:buChar char="•"/>
            </a:pPr>
            <a:r>
              <a:rPr lang="sr-Latn-RS" i="1">
                <a:ea typeface="+mn-lt"/>
                <a:cs typeface="+mn-lt"/>
              </a:rPr>
              <a:t>Clog </a:t>
            </a:r>
            <a:r>
              <a:rPr lang="sr-Latn-RS">
                <a:ea typeface="+mn-lt"/>
                <a:cs typeface="+mn-lt"/>
              </a:rPr>
              <a:t>je smešten u okviru posebnog fajla na disku (</a:t>
            </a:r>
            <a:r>
              <a:rPr lang="sr-Latn-RS" i="1">
                <a:ea typeface="+mn-lt"/>
                <a:cs typeface="+mn-lt"/>
              </a:rPr>
              <a:t>PGDATA/pg_xact</a:t>
            </a:r>
            <a:r>
              <a:rPr lang="sr-Latn-RS">
                <a:ea typeface="+mn-lt"/>
                <a:cs typeface="+mn-lt"/>
              </a:rPr>
              <a:t>), s tim što su često korišćeni podaci smešteni na zajedničkoj memoriji, zbog efikasnosti</a:t>
            </a:r>
            <a:endParaRPr lang="en-US"/>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3"/>
          <a:stretch>
            <a:fillRect/>
          </a:stretch>
        </p:blipFill>
        <p:spPr>
          <a:xfrm>
            <a:off x="10774363" y="173038"/>
            <a:ext cx="1417637" cy="1049337"/>
          </a:xfrm>
          <a:prstGeom prst="rect">
            <a:avLst/>
          </a:prstGeom>
        </p:spPr>
      </p:pic>
      <p:sp>
        <p:nvSpPr>
          <p:cNvPr id="3" name="Text Placeholder 3">
            <a:extLst>
              <a:ext uri="{FF2B5EF4-FFF2-40B4-BE49-F238E27FC236}">
                <a16:creationId xmlns:a16="http://schemas.microsoft.com/office/drawing/2014/main" id="{CFEF705B-B046-4FCB-A956-425F7F518195}"/>
              </a:ext>
            </a:extLst>
          </p:cNvPr>
          <p:cNvSpPr txBox="1">
            <a:spLocks/>
          </p:cNvSpPr>
          <p:nvPr/>
        </p:nvSpPr>
        <p:spPr>
          <a:xfrm>
            <a:off x="1084727" y="2449286"/>
            <a:ext cx="3687298" cy="341970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r-Latn-RS" dirty="0"/>
          </a:p>
        </p:txBody>
      </p:sp>
      <p:pic>
        <p:nvPicPr>
          <p:cNvPr id="11" name="Picture 11" descr="Diagram&#10;&#10;Description automatically generated">
            <a:extLst>
              <a:ext uri="{FF2B5EF4-FFF2-40B4-BE49-F238E27FC236}">
                <a16:creationId xmlns:a16="http://schemas.microsoft.com/office/drawing/2014/main" id="{6AB100A9-FBC3-4C85-806A-48444180C395}"/>
              </a:ext>
            </a:extLst>
          </p:cNvPr>
          <p:cNvPicPr>
            <a:picLocks noChangeAspect="1"/>
          </p:cNvPicPr>
          <p:nvPr/>
        </p:nvPicPr>
        <p:blipFill>
          <a:blip r:embed="rId4"/>
          <a:stretch>
            <a:fillRect/>
          </a:stretch>
        </p:blipFill>
        <p:spPr>
          <a:xfrm>
            <a:off x="6096783" y="2129490"/>
            <a:ext cx="4424297" cy="2922609"/>
          </a:xfrm>
          <a:prstGeom prst="rect">
            <a:avLst/>
          </a:prstGeom>
        </p:spPr>
      </p:pic>
    </p:spTree>
    <p:extLst>
      <p:ext uri="{BB962C8B-B14F-4D97-AF65-F5344CB8AC3E}">
        <p14:creationId xmlns:p14="http://schemas.microsoft.com/office/powerpoint/2010/main" val="4046730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normAutofit fontScale="90000"/>
          </a:bodyPr>
          <a:lstStyle/>
          <a:p>
            <a:r>
              <a:rPr lang="en-US"/>
              <a:t>Vacuum, Autovacuum </a:t>
            </a:r>
            <a:r>
              <a:rPr lang="en-US" dirty="0"/>
              <a:t>kod PostgreSQL</a:t>
            </a:r>
          </a:p>
        </p:txBody>
      </p:sp>
      <p:sp>
        <p:nvSpPr>
          <p:cNvPr id="5" name="Text Placeholder 4">
            <a:extLst>
              <a:ext uri="{FF2B5EF4-FFF2-40B4-BE49-F238E27FC236}">
                <a16:creationId xmlns:a16="http://schemas.microsoft.com/office/drawing/2014/main" id="{A5AB72E9-39FD-49B2-8A0E-3E68EB0C4E48}"/>
              </a:ext>
            </a:extLst>
          </p:cNvPr>
          <p:cNvSpPr>
            <a:spLocks noGrp="1"/>
          </p:cNvSpPr>
          <p:nvPr>
            <p:ph type="body" sz="half" idx="2"/>
          </p:nvPr>
        </p:nvSpPr>
        <p:spPr/>
        <p:txBody>
          <a:bodyPr vert="horz" lIns="91440" tIns="45720" rIns="91440" bIns="45720" rtlCol="0" anchor="t">
            <a:normAutofit fontScale="77500" lnSpcReduction="20000"/>
          </a:bodyPr>
          <a:lstStyle/>
          <a:p>
            <a:pPr marL="285750" indent="-285750">
              <a:buChar char="•"/>
            </a:pPr>
            <a:r>
              <a:rPr lang="sr-Latn-RS">
                <a:ea typeface="+mn-lt"/>
                <a:cs typeface="+mn-lt"/>
              </a:rPr>
              <a:t>Za održavanja </a:t>
            </a:r>
            <a:r>
              <a:rPr lang="sr-Latn-RS" i="1">
                <a:ea typeface="+mn-lt"/>
                <a:cs typeface="+mn-lt"/>
              </a:rPr>
              <a:t>clog</a:t>
            </a:r>
            <a:r>
              <a:rPr lang="sr-Latn-RS">
                <a:ea typeface="+mn-lt"/>
                <a:cs typeface="+mn-lt"/>
              </a:rPr>
              <a:t>-a, kao i uklanjanje verzije redova koji se više ne koriste, zadužen je </a:t>
            </a:r>
            <a:r>
              <a:rPr lang="sr-Latn-RS" b="1" i="1">
                <a:ea typeface="+mn-lt"/>
                <a:cs typeface="+mn-lt"/>
              </a:rPr>
              <a:t>Vacuum </a:t>
            </a:r>
            <a:r>
              <a:rPr lang="sr-Latn-RS">
                <a:ea typeface="+mn-lt"/>
                <a:cs typeface="+mn-lt"/>
              </a:rPr>
              <a:t>proces</a:t>
            </a:r>
            <a:endParaRPr lang="en-US">
              <a:ea typeface="+mn-lt"/>
              <a:cs typeface="+mn-lt"/>
            </a:endParaRPr>
          </a:p>
          <a:p>
            <a:pPr marL="285750" indent="-285750">
              <a:buChar char="•"/>
            </a:pPr>
            <a:r>
              <a:rPr lang="sr-Latn-RS">
                <a:ea typeface="+mn-lt"/>
                <a:cs typeface="+mn-lt"/>
              </a:rPr>
              <a:t>Da li je neka verzija reda vidljiva ili ne, u određenoj transakciji, određuje se uz pomoć polja verzije reda (</a:t>
            </a:r>
            <a:r>
              <a:rPr lang="sr-Latn-RS" i="1">
                <a:ea typeface="+mn-lt"/>
                <a:cs typeface="+mn-lt"/>
              </a:rPr>
              <a:t>t_xmin</a:t>
            </a:r>
            <a:r>
              <a:rPr lang="sr-Latn-RS">
                <a:ea typeface="+mn-lt"/>
                <a:cs typeface="+mn-lt"/>
              </a:rPr>
              <a:t>, </a:t>
            </a:r>
            <a:r>
              <a:rPr lang="sr-Latn-RS" i="1">
                <a:ea typeface="+mn-lt"/>
                <a:cs typeface="+mn-lt"/>
              </a:rPr>
              <a:t>t_xmax</a:t>
            </a:r>
            <a:r>
              <a:rPr lang="sr-Latn-RS">
                <a:ea typeface="+mn-lt"/>
                <a:cs typeface="+mn-lt"/>
              </a:rPr>
              <a:t>), </a:t>
            </a:r>
            <a:r>
              <a:rPr lang="sr-Latn-RS" i="1">
                <a:ea typeface="+mn-lt"/>
                <a:cs typeface="+mn-lt"/>
              </a:rPr>
              <a:t>clog</a:t>
            </a:r>
            <a:r>
              <a:rPr lang="sr-Latn-RS">
                <a:ea typeface="+mn-lt"/>
                <a:cs typeface="+mn-lt"/>
              </a:rPr>
              <a:t>-a i pribavljenog </a:t>
            </a:r>
            <a:r>
              <a:rPr lang="sr-Latn-RS" i="1">
                <a:ea typeface="+mn-lt"/>
                <a:cs typeface="+mn-lt"/>
              </a:rPr>
              <a:t>snapshoot</a:t>
            </a:r>
            <a:r>
              <a:rPr lang="sr-Latn-RS">
                <a:ea typeface="+mn-lt"/>
                <a:cs typeface="+mn-lt"/>
              </a:rPr>
              <a:t>-a</a:t>
            </a:r>
            <a:endParaRPr lang="en-US">
              <a:ea typeface="+mn-lt"/>
              <a:cs typeface="+mn-lt"/>
            </a:endParaRPr>
          </a:p>
          <a:p>
            <a:pPr marL="285750" indent="-285750">
              <a:buChar char="•"/>
            </a:pPr>
            <a:r>
              <a:rPr lang="sr-Latn-RS">
                <a:ea typeface="+mn-lt"/>
                <a:cs typeface="+mn-lt"/>
              </a:rPr>
              <a:t>V</a:t>
            </a:r>
            <a:r>
              <a:rPr lang="sr-Latn-RS" i="1">
                <a:ea typeface="+mn-lt"/>
                <a:cs typeface="+mn-lt"/>
              </a:rPr>
              <a:t>acuum</a:t>
            </a:r>
            <a:r>
              <a:rPr lang="sr-Latn-RS">
                <a:ea typeface="+mn-lt"/>
                <a:cs typeface="+mn-lt"/>
              </a:rPr>
              <a:t> obično radi automatski i konfigurisan je od strane administratora tako da podatke briše na vreme, izbegavajući veliko povećanje veličine datoteka</a:t>
            </a:r>
            <a:endParaRPr lang="en-US">
              <a:ea typeface="+mn-lt"/>
              <a:cs typeface="+mn-lt"/>
            </a:endParaRPr>
          </a:p>
          <a:p>
            <a:pPr marL="285750" indent="-285750">
              <a:buChar char="•"/>
            </a:pPr>
            <a:r>
              <a:rPr lang="sr-Latn-RS">
                <a:ea typeface="+mn-lt"/>
                <a:cs typeface="+mn-lt"/>
              </a:rPr>
              <a:t>Da bi to uradio, </a:t>
            </a:r>
            <a:r>
              <a:rPr lang="sr-Latn-RS" b="1" i="1">
                <a:ea typeface="+mn-lt"/>
                <a:cs typeface="+mn-lt"/>
              </a:rPr>
              <a:t>Autovacuum</a:t>
            </a:r>
            <a:r>
              <a:rPr lang="sr-Latn-RS" dirty="0">
                <a:ea typeface="+mn-lt"/>
                <a:cs typeface="+mn-lt"/>
              </a:rPr>
              <a:t> </a:t>
            </a:r>
            <a:r>
              <a:rPr lang="sr-Latn-RS">
                <a:ea typeface="+mn-lt"/>
                <a:cs typeface="+mn-lt"/>
              </a:rPr>
              <a:t>reaguje na aktivnost promene podataka u tabelama, a ne samo na pokretanje po rasporedu</a:t>
            </a:r>
            <a:endParaRPr lang="sr-Latn-R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pic>
        <p:nvPicPr>
          <p:cNvPr id="9" name="Picture 9" descr="Diagram&#10;&#10;Description automatically generated">
            <a:extLst>
              <a:ext uri="{FF2B5EF4-FFF2-40B4-BE49-F238E27FC236}">
                <a16:creationId xmlns:a16="http://schemas.microsoft.com/office/drawing/2014/main" id="{0177F354-ACE6-4110-99BD-F630B4F5D7C6}"/>
              </a:ext>
            </a:extLst>
          </p:cNvPr>
          <p:cNvPicPr>
            <a:picLocks noChangeAspect="1"/>
          </p:cNvPicPr>
          <p:nvPr/>
        </p:nvPicPr>
        <p:blipFill>
          <a:blip r:embed="rId3"/>
          <a:stretch>
            <a:fillRect/>
          </a:stretch>
        </p:blipFill>
        <p:spPr>
          <a:xfrm>
            <a:off x="5392455" y="914760"/>
            <a:ext cx="5175336" cy="5038917"/>
          </a:xfrm>
          <a:prstGeom prst="rect">
            <a:avLst/>
          </a:prstGeom>
        </p:spPr>
      </p:pic>
    </p:spTree>
    <p:extLst>
      <p:ext uri="{BB962C8B-B14F-4D97-AF65-F5344CB8AC3E}">
        <p14:creationId xmlns:p14="http://schemas.microsoft.com/office/powerpoint/2010/main" val="2832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p:txBody>
          <a:bodyPr/>
          <a:lstStyle/>
          <a:p>
            <a:r>
              <a:rPr lang="en-US"/>
              <a:t>Nivoi izolacije</a:t>
            </a:r>
          </a:p>
        </p:txBody>
      </p:sp>
      <p:sp>
        <p:nvSpPr>
          <p:cNvPr id="3" name="Content Placeholder 2">
            <a:extLst>
              <a:ext uri="{FF2B5EF4-FFF2-40B4-BE49-F238E27FC236}">
                <a16:creationId xmlns:a16="http://schemas.microsoft.com/office/drawing/2014/main" id="{43B4FFC3-C1C0-4916-A3F4-98AFCF7CD411}"/>
              </a:ext>
            </a:extLst>
          </p:cNvPr>
          <p:cNvSpPr>
            <a:spLocks noGrp="1"/>
          </p:cNvSpPr>
          <p:nvPr>
            <p:ph idx="1"/>
          </p:nvPr>
        </p:nvSpPr>
        <p:spPr/>
        <p:txBody>
          <a:bodyPr vert="horz" lIns="91440" tIns="45720" rIns="91440" bIns="45720" rtlCol="0" anchor="t">
            <a:normAutofit/>
          </a:bodyPr>
          <a:lstStyle/>
          <a:p>
            <a:pPr algn="just"/>
            <a:r>
              <a:rPr lang="sr-Latn-RS" dirty="0">
                <a:ea typeface="+mn-lt"/>
                <a:cs typeface="+mn-lt"/>
              </a:rPr>
              <a:t>Nivoi izolacije od najslabijeg do </a:t>
            </a:r>
            <a:r>
              <a:rPr lang="sr-Latn-RS" dirty="0" err="1">
                <a:ea typeface="+mn-lt"/>
                <a:cs typeface="+mn-lt"/>
              </a:rPr>
              <a:t>najrestriktvnijeg</a:t>
            </a:r>
            <a:r>
              <a:rPr lang="sr-Latn-RS" dirty="0">
                <a:ea typeface="+mn-lt"/>
                <a:cs typeface="+mn-lt"/>
              </a:rPr>
              <a:t>, koje korisnik može prema potrebi da koristi, su:</a:t>
            </a:r>
            <a:endParaRPr lang="en-US" dirty="0">
              <a:ea typeface="+mn-lt"/>
              <a:cs typeface="+mn-lt"/>
            </a:endParaRPr>
          </a:p>
          <a:p>
            <a:pPr algn="just"/>
            <a:r>
              <a:rPr lang="sr-Latn-RS" b="1" i="1" dirty="0" err="1">
                <a:ea typeface="+mn-lt"/>
                <a:cs typeface="+mn-lt"/>
              </a:rPr>
              <a:t>Read</a:t>
            </a:r>
            <a:r>
              <a:rPr lang="sr-Latn-RS" b="1" i="1" dirty="0">
                <a:ea typeface="+mn-lt"/>
                <a:cs typeface="+mn-lt"/>
              </a:rPr>
              <a:t> </a:t>
            </a:r>
            <a:r>
              <a:rPr lang="sr-Latn-RS" b="1" i="1" dirty="0" err="1">
                <a:ea typeface="+mn-lt"/>
                <a:cs typeface="+mn-lt"/>
              </a:rPr>
              <a:t>Uncommited</a:t>
            </a:r>
            <a:endParaRPr lang="en-US" dirty="0" err="1">
              <a:ea typeface="+mn-lt"/>
              <a:cs typeface="+mn-lt"/>
            </a:endParaRPr>
          </a:p>
          <a:p>
            <a:pPr algn="just"/>
            <a:r>
              <a:rPr lang="sr-Latn-RS" b="1" i="1" dirty="0" err="1">
                <a:ea typeface="+mn-lt"/>
                <a:cs typeface="+mn-lt"/>
              </a:rPr>
              <a:t>Read</a:t>
            </a:r>
            <a:r>
              <a:rPr lang="sr-Latn-RS" i="1" dirty="0">
                <a:ea typeface="+mn-lt"/>
                <a:cs typeface="+mn-lt"/>
              </a:rPr>
              <a:t> </a:t>
            </a:r>
            <a:r>
              <a:rPr lang="sr-Latn-RS" b="1" i="1" dirty="0" err="1">
                <a:ea typeface="+mn-lt"/>
                <a:cs typeface="+mn-lt"/>
              </a:rPr>
              <a:t>Commited</a:t>
            </a:r>
            <a:endParaRPr lang="en-US" b="1" dirty="0" err="1">
              <a:ea typeface="+mn-lt"/>
              <a:cs typeface="+mn-lt"/>
            </a:endParaRPr>
          </a:p>
          <a:p>
            <a:pPr algn="just"/>
            <a:r>
              <a:rPr lang="sr-Latn-RS" b="1" i="1" dirty="0" err="1">
                <a:ea typeface="+mn-lt"/>
                <a:cs typeface="+mn-lt"/>
              </a:rPr>
              <a:t>Repeatable</a:t>
            </a:r>
            <a:r>
              <a:rPr lang="sr-Latn-RS" b="1" i="1" dirty="0">
                <a:ea typeface="+mn-lt"/>
                <a:cs typeface="+mn-lt"/>
              </a:rPr>
              <a:t> </a:t>
            </a:r>
            <a:r>
              <a:rPr lang="sr-Latn-RS" b="1" i="1" dirty="0" err="1">
                <a:ea typeface="+mn-lt"/>
                <a:cs typeface="+mn-lt"/>
              </a:rPr>
              <a:t>Read</a:t>
            </a:r>
            <a:endParaRPr lang="en-US" b="1" dirty="0" err="1">
              <a:ea typeface="+mn-lt"/>
              <a:cs typeface="+mn-lt"/>
            </a:endParaRPr>
          </a:p>
          <a:p>
            <a:pPr algn="just"/>
            <a:r>
              <a:rPr lang="sr-Latn-RS" b="1" i="1" dirty="0" err="1">
                <a:ea typeface="+mn-lt"/>
                <a:cs typeface="+mn-lt"/>
              </a:rPr>
              <a:t>Serializable</a:t>
            </a:r>
            <a:endParaRPr lang="en-US" b="1" dirty="0" err="1">
              <a:ea typeface="+mn-lt"/>
              <a:cs typeface="+mn-lt"/>
            </a:endParaRPr>
          </a:p>
          <a:p>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pic>
        <p:nvPicPr>
          <p:cNvPr id="4" name="Picture 4" descr="Table&#10;&#10;Description automatically generated">
            <a:extLst>
              <a:ext uri="{FF2B5EF4-FFF2-40B4-BE49-F238E27FC236}">
                <a16:creationId xmlns:a16="http://schemas.microsoft.com/office/drawing/2014/main" id="{20307626-DAF3-478B-ABF3-24E6223FFC6F}"/>
              </a:ext>
            </a:extLst>
          </p:cNvPr>
          <p:cNvPicPr>
            <a:picLocks noChangeAspect="1"/>
          </p:cNvPicPr>
          <p:nvPr/>
        </p:nvPicPr>
        <p:blipFill>
          <a:blip r:embed="rId3"/>
          <a:stretch>
            <a:fillRect/>
          </a:stretch>
        </p:blipFill>
        <p:spPr>
          <a:xfrm>
            <a:off x="3795387" y="3321693"/>
            <a:ext cx="8025008" cy="1613353"/>
          </a:xfrm>
          <a:prstGeom prst="rect">
            <a:avLst/>
          </a:prstGeom>
        </p:spPr>
      </p:pic>
    </p:spTree>
    <p:extLst>
      <p:ext uri="{BB962C8B-B14F-4D97-AF65-F5344CB8AC3E}">
        <p14:creationId xmlns:p14="http://schemas.microsoft.com/office/powerpoint/2010/main" val="3663398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416350" y="86964"/>
            <a:ext cx="9950103" cy="1507376"/>
          </a:xfrm>
        </p:spPr>
        <p:txBody>
          <a:bodyPr/>
          <a:lstStyle/>
          <a:p>
            <a:r>
              <a:rPr lang="en-US"/>
              <a:t>Eksplicitno zaključavanje tabele i reda</a:t>
            </a:r>
          </a:p>
        </p:txBody>
      </p:sp>
      <p:pic>
        <p:nvPicPr>
          <p:cNvPr id="4" name="Picture 4" descr="Table&#10;&#10;Description automatically generated">
            <a:extLst>
              <a:ext uri="{FF2B5EF4-FFF2-40B4-BE49-F238E27FC236}">
                <a16:creationId xmlns:a16="http://schemas.microsoft.com/office/drawing/2014/main" id="{24C5B86B-0382-4A9B-9B04-814AF7C53AFD}"/>
              </a:ext>
            </a:extLst>
          </p:cNvPr>
          <p:cNvPicPr>
            <a:picLocks noGrp="1" noChangeAspect="1"/>
          </p:cNvPicPr>
          <p:nvPr>
            <p:ph idx="1"/>
          </p:nvPr>
        </p:nvPicPr>
        <p:blipFill>
          <a:blip r:embed="rId2"/>
          <a:stretch>
            <a:fillRect/>
          </a:stretch>
        </p:blipFill>
        <p:spPr>
          <a:xfrm>
            <a:off x="1086543" y="1821762"/>
            <a:ext cx="9950103" cy="3127175"/>
          </a:xfrm>
        </p:spPr>
      </p:pic>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3"/>
          <a:stretch>
            <a:fillRect/>
          </a:stretch>
        </p:blipFill>
        <p:spPr>
          <a:xfrm>
            <a:off x="10774363" y="173038"/>
            <a:ext cx="1417637" cy="1049337"/>
          </a:xfrm>
          <a:prstGeom prst="rect">
            <a:avLst/>
          </a:prstGeom>
        </p:spPr>
      </p:pic>
      <p:pic>
        <p:nvPicPr>
          <p:cNvPr id="5" name="Picture 6" descr="Table&#10;&#10;Description automatically generated">
            <a:extLst>
              <a:ext uri="{FF2B5EF4-FFF2-40B4-BE49-F238E27FC236}">
                <a16:creationId xmlns:a16="http://schemas.microsoft.com/office/drawing/2014/main" id="{A5AA2ACE-5351-4799-B5E1-816B8A65C273}"/>
              </a:ext>
            </a:extLst>
          </p:cNvPr>
          <p:cNvPicPr>
            <a:picLocks noChangeAspect="1"/>
          </p:cNvPicPr>
          <p:nvPr/>
        </p:nvPicPr>
        <p:blipFill>
          <a:blip r:embed="rId4"/>
          <a:stretch>
            <a:fillRect/>
          </a:stretch>
        </p:blipFill>
        <p:spPr>
          <a:xfrm>
            <a:off x="3319749" y="5093047"/>
            <a:ext cx="5249537" cy="1427518"/>
          </a:xfrm>
          <a:prstGeom prst="rect">
            <a:avLst/>
          </a:prstGeom>
        </p:spPr>
      </p:pic>
    </p:spTree>
    <p:extLst>
      <p:ext uri="{BB962C8B-B14F-4D97-AF65-F5344CB8AC3E}">
        <p14:creationId xmlns:p14="http://schemas.microsoft.com/office/powerpoint/2010/main" val="621874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77364" y="720435"/>
            <a:ext cx="5170052" cy="1507375"/>
          </a:xfrm>
        </p:spPr>
        <p:txBody>
          <a:bodyPr>
            <a:normAutofit/>
          </a:bodyPr>
          <a:lstStyle/>
          <a:p>
            <a:r>
              <a:rPr lang="en-US" dirty="0" err="1"/>
              <a:t>Konekcija</a:t>
            </a:r>
            <a:r>
              <a:rPr lang="en-US" dirty="0"/>
              <a:t>, </a:t>
            </a:r>
            <a:r>
              <a:rPr lang="en-US" dirty="0" err="1"/>
              <a:t>baza</a:t>
            </a:r>
            <a:r>
              <a:rPr lang="en-US" dirty="0"/>
              <a:t> </a:t>
            </a:r>
            <a:r>
              <a:rPr lang="en-US" dirty="0" err="1"/>
              <a:t>i</a:t>
            </a:r>
            <a:r>
              <a:rPr lang="en-US" dirty="0"/>
              <a:t> </a:t>
            </a:r>
            <a:r>
              <a:rPr lang="en-US" dirty="0" err="1"/>
              <a:t>tabela</a:t>
            </a:r>
            <a:endParaRPr lang="en-US"/>
          </a:p>
        </p:txBody>
      </p:sp>
      <p:sp>
        <p:nvSpPr>
          <p:cNvPr id="43" name="Freeform: Shape 46">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6">
            <a:extLst>
              <a:ext uri="{FF2B5EF4-FFF2-40B4-BE49-F238E27FC236}">
                <a16:creationId xmlns:a16="http://schemas.microsoft.com/office/drawing/2014/main" id="{03DEE015-39F9-408A-8FE0-80006F81C99F}"/>
              </a:ext>
            </a:extLst>
          </p:cNvPr>
          <p:cNvPicPr>
            <a:picLocks noChangeAspect="1"/>
          </p:cNvPicPr>
          <p:nvPr/>
        </p:nvPicPr>
        <p:blipFill>
          <a:blip r:embed="rId2"/>
          <a:stretch>
            <a:fillRect/>
          </a:stretch>
        </p:blipFill>
        <p:spPr>
          <a:xfrm>
            <a:off x="8207374" y="3051598"/>
            <a:ext cx="2686796" cy="2164109"/>
          </a:xfrm>
          <a:prstGeom prst="rect">
            <a:avLst/>
          </a:prstGeom>
        </p:spPr>
      </p:pic>
      <p:sp>
        <p:nvSpPr>
          <p:cNvPr id="49" name="Freeform: Shape 48">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ext&#10;&#10;Description automatically generated">
            <a:extLst>
              <a:ext uri="{FF2B5EF4-FFF2-40B4-BE49-F238E27FC236}">
                <a16:creationId xmlns:a16="http://schemas.microsoft.com/office/drawing/2014/main" id="{B6F9F894-B7EB-4752-80EC-564506A478D5}"/>
              </a:ext>
            </a:extLst>
          </p:cNvPr>
          <p:cNvPicPr>
            <a:picLocks noChangeAspect="1"/>
          </p:cNvPicPr>
          <p:nvPr/>
        </p:nvPicPr>
        <p:blipFill>
          <a:blip r:embed="rId3"/>
          <a:stretch>
            <a:fillRect/>
          </a:stretch>
        </p:blipFill>
        <p:spPr>
          <a:xfrm>
            <a:off x="273342" y="2693396"/>
            <a:ext cx="7528813" cy="3697289"/>
          </a:xfrm>
          <a:prstGeom prst="rect">
            <a:avLst/>
          </a:prstGeom>
        </p:spPr>
      </p:pic>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1648752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66800" y="1066799"/>
            <a:ext cx="3352011" cy="3670159"/>
          </a:xfrm>
        </p:spPr>
        <p:txBody>
          <a:bodyPr vert="horz" lIns="91440" tIns="45720" rIns="91440" bIns="45720" rtlCol="0" anchor="t">
            <a:normAutofit/>
          </a:bodyPr>
          <a:lstStyle/>
          <a:p>
            <a:r>
              <a:rPr lang="en-US" dirty="0"/>
              <a:t>COMMIT </a:t>
            </a:r>
            <a:r>
              <a:rPr lang="en-US"/>
              <a:t>i</a:t>
            </a:r>
            <a:r>
              <a:rPr lang="en-US" dirty="0"/>
              <a:t> ROLLBACK</a:t>
            </a:r>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Text&#10;&#10;Description automatically generated">
            <a:extLst>
              <a:ext uri="{FF2B5EF4-FFF2-40B4-BE49-F238E27FC236}">
                <a16:creationId xmlns:a16="http://schemas.microsoft.com/office/drawing/2014/main" id="{5523C814-4FDD-4968-B361-1C04F28D66F3}"/>
              </a:ext>
            </a:extLst>
          </p:cNvPr>
          <p:cNvPicPr>
            <a:picLocks noGrp="1" noChangeAspect="1"/>
          </p:cNvPicPr>
          <p:nvPr>
            <p:ph sz="half" idx="1"/>
          </p:nvPr>
        </p:nvPicPr>
        <p:blipFill>
          <a:blip r:embed="rId2"/>
          <a:stretch>
            <a:fillRect/>
          </a:stretch>
        </p:blipFill>
        <p:spPr>
          <a:xfrm>
            <a:off x="6883661" y="513771"/>
            <a:ext cx="3614803" cy="2848323"/>
          </a:xfrm>
          <a:prstGeom prst="rect">
            <a:avLst/>
          </a:prstGeom>
        </p:spPr>
      </p:pic>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6" descr="Text&#10;&#10;Description automatically generated">
            <a:extLst>
              <a:ext uri="{FF2B5EF4-FFF2-40B4-BE49-F238E27FC236}">
                <a16:creationId xmlns:a16="http://schemas.microsoft.com/office/drawing/2014/main" id="{B9B9D137-C7BA-4CE1-BD4C-ED71C7ABB54C}"/>
              </a:ext>
            </a:extLst>
          </p:cNvPr>
          <p:cNvPicPr>
            <a:picLocks noChangeAspect="1"/>
          </p:cNvPicPr>
          <p:nvPr/>
        </p:nvPicPr>
        <p:blipFill>
          <a:blip r:embed="rId3"/>
          <a:stretch>
            <a:fillRect/>
          </a:stretch>
        </p:blipFill>
        <p:spPr>
          <a:xfrm>
            <a:off x="7361896" y="3753649"/>
            <a:ext cx="2702570" cy="3075991"/>
          </a:xfrm>
          <a:prstGeom prst="rect">
            <a:avLst/>
          </a:prstGeom>
        </p:spPr>
      </p:pic>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3349317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09C681-8290-4C12-BFC0-F0B59D360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77362" y="720435"/>
            <a:ext cx="3260843" cy="1507375"/>
          </a:xfrm>
        </p:spPr>
        <p:txBody>
          <a:bodyPr>
            <a:normAutofit/>
          </a:bodyPr>
          <a:lstStyle/>
          <a:p>
            <a:r>
              <a:rPr lang="en-US" dirty="0"/>
              <a:t>ROLLBACK TO SAVEPOINT</a:t>
            </a:r>
          </a:p>
        </p:txBody>
      </p:sp>
      <p:sp>
        <p:nvSpPr>
          <p:cNvPr id="10" name="Content Placeholder 9">
            <a:extLst>
              <a:ext uri="{FF2B5EF4-FFF2-40B4-BE49-F238E27FC236}">
                <a16:creationId xmlns:a16="http://schemas.microsoft.com/office/drawing/2014/main" id="{873D69A1-73D1-45D0-A066-B10D11DFE219}"/>
              </a:ext>
            </a:extLst>
          </p:cNvPr>
          <p:cNvSpPr>
            <a:spLocks noGrp="1"/>
          </p:cNvSpPr>
          <p:nvPr>
            <p:ph idx="1"/>
          </p:nvPr>
        </p:nvSpPr>
        <p:spPr>
          <a:xfrm>
            <a:off x="1077362" y="2434974"/>
            <a:ext cx="3260843" cy="3505855"/>
          </a:xfrm>
        </p:spPr>
        <p:txBody>
          <a:bodyPr>
            <a:normAutofit/>
          </a:bodyPr>
          <a:lstStyle/>
          <a:p>
            <a:endParaRPr lang="en-US"/>
          </a:p>
        </p:txBody>
      </p:sp>
      <p:sp>
        <p:nvSpPr>
          <p:cNvPr id="15" name="Freeform: Shape 14">
            <a:extLst>
              <a:ext uri="{FF2B5EF4-FFF2-40B4-BE49-F238E27FC236}">
                <a16:creationId xmlns:a16="http://schemas.microsoft.com/office/drawing/2014/main" id="{62DB152A-3012-4C06-84C6-9355BD03A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23251" y="224"/>
            <a:ext cx="3482922" cy="348247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7" name="Rectangle 1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05548" y="-2580"/>
            <a:ext cx="3484819" cy="348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916" y="-1896"/>
            <a:ext cx="3475013"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470A0CA-EE35-4C4E-91DA-C8DB95E27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20672" y="1686675"/>
            <a:ext cx="3374131" cy="696852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Text&#10;&#10;Description automatically generated">
            <a:extLst>
              <a:ext uri="{FF2B5EF4-FFF2-40B4-BE49-F238E27FC236}">
                <a16:creationId xmlns:a16="http://schemas.microsoft.com/office/drawing/2014/main" id="{7A4DA8FE-E285-411E-A98F-984E51FBB591}"/>
              </a:ext>
            </a:extLst>
          </p:cNvPr>
          <p:cNvPicPr>
            <a:picLocks noChangeAspect="1"/>
          </p:cNvPicPr>
          <p:nvPr/>
        </p:nvPicPr>
        <p:blipFill>
          <a:blip r:embed="rId2"/>
          <a:stretch>
            <a:fillRect/>
          </a:stretch>
        </p:blipFill>
        <p:spPr>
          <a:xfrm>
            <a:off x="6429756" y="3971612"/>
            <a:ext cx="4678495" cy="2512912"/>
          </a:xfrm>
          <a:prstGeom prst="rect">
            <a:avLst/>
          </a:prstGeom>
        </p:spPr>
      </p:pic>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3"/>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345505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D4842243-8D8F-4D37-8FC3-09A660E7A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682348" y="2104466"/>
            <a:ext cx="2318028" cy="3213846"/>
          </a:xfrm>
        </p:spPr>
        <p:txBody>
          <a:bodyPr vert="horz" lIns="91440" tIns="45720" rIns="91440" bIns="45720" rtlCol="0" anchor="b">
            <a:normAutofit/>
          </a:bodyPr>
          <a:lstStyle/>
          <a:p>
            <a:r>
              <a:rPr lang="en-US" sz="2400" b="1" kern="1200">
                <a:solidFill>
                  <a:schemeClr val="tx1"/>
                </a:solidFill>
                <a:effectLst/>
                <a:latin typeface="+mj-lt"/>
                <a:ea typeface="+mj-ea"/>
                <a:cs typeface="+mj-cs"/>
              </a:rPr>
              <a:t>Transakcija</a:t>
            </a:r>
          </a:p>
        </p:txBody>
      </p:sp>
      <p:sp>
        <p:nvSpPr>
          <p:cNvPr id="16" name="Rectangle 15">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074" y="0"/>
            <a:ext cx="8707926"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2"/>
          <a:stretch>
            <a:fillRect/>
          </a:stretch>
        </p:blipFill>
        <p:spPr>
          <a:xfrm>
            <a:off x="10708758" y="173829"/>
            <a:ext cx="1417405" cy="1048486"/>
          </a:xfrm>
        </p:spPr>
      </p:pic>
      <p:graphicFrame>
        <p:nvGraphicFramePr>
          <p:cNvPr id="8" name="Content Placeholder 2">
            <a:extLst>
              <a:ext uri="{FF2B5EF4-FFF2-40B4-BE49-F238E27FC236}">
                <a16:creationId xmlns:a16="http://schemas.microsoft.com/office/drawing/2014/main" id="{7DB731E6-BA6D-49D3-BC74-60DFDE42E982}"/>
              </a:ext>
            </a:extLst>
          </p:cNvPr>
          <p:cNvGraphicFramePr>
            <a:graphicFrameLocks noGrp="1"/>
          </p:cNvGraphicFramePr>
          <p:nvPr>
            <p:ph sz="half" idx="1"/>
            <p:extLst>
              <p:ext uri="{D42A27DB-BD31-4B8C-83A1-F6EECF244321}">
                <p14:modId xmlns:p14="http://schemas.microsoft.com/office/powerpoint/2010/main" val="1840642698"/>
              </p:ext>
            </p:extLst>
          </p:nvPr>
        </p:nvGraphicFramePr>
        <p:xfrm>
          <a:off x="4505325" y="942975"/>
          <a:ext cx="6609313"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640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66800" y="1066799"/>
            <a:ext cx="3352011" cy="3670159"/>
          </a:xfrm>
        </p:spPr>
        <p:txBody>
          <a:bodyPr vert="horz" lIns="91440" tIns="45720" rIns="91440" bIns="45720" rtlCol="0" anchor="t">
            <a:normAutofit/>
          </a:bodyPr>
          <a:lstStyle/>
          <a:p>
            <a:r>
              <a:rPr lang="en-US" dirty="0"/>
              <a:t>Read </a:t>
            </a:r>
            <a:r>
              <a:rPr lang="en-US"/>
              <a:t>Commited</a:t>
            </a:r>
          </a:p>
        </p:txBody>
      </p:sp>
      <p:sp>
        <p:nvSpPr>
          <p:cNvPr id="31"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A picture containing text&#10;&#10;Description automatically generated">
            <a:extLst>
              <a:ext uri="{FF2B5EF4-FFF2-40B4-BE49-F238E27FC236}">
                <a16:creationId xmlns:a16="http://schemas.microsoft.com/office/drawing/2014/main" id="{896D5B91-9D99-4136-92EA-9438676F8845}"/>
              </a:ext>
            </a:extLst>
          </p:cNvPr>
          <p:cNvPicPr>
            <a:picLocks noGrp="1" noChangeAspect="1"/>
          </p:cNvPicPr>
          <p:nvPr>
            <p:ph idx="1"/>
          </p:nvPr>
        </p:nvPicPr>
        <p:blipFill>
          <a:blip r:embed="rId2"/>
          <a:stretch>
            <a:fillRect/>
          </a:stretch>
        </p:blipFill>
        <p:spPr>
          <a:xfrm>
            <a:off x="5746210" y="2002913"/>
            <a:ext cx="5730292" cy="831268"/>
          </a:xfrm>
          <a:prstGeom prst="rect">
            <a:avLst/>
          </a:prstGeom>
        </p:spPr>
      </p:pic>
      <p:sp>
        <p:nvSpPr>
          <p:cNvPr id="33"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6" descr="Graphical user interface, text, application&#10;&#10;Description automatically generated">
            <a:extLst>
              <a:ext uri="{FF2B5EF4-FFF2-40B4-BE49-F238E27FC236}">
                <a16:creationId xmlns:a16="http://schemas.microsoft.com/office/drawing/2014/main" id="{D2817EC9-DB28-4483-8190-3AAA6C2FA60E}"/>
              </a:ext>
            </a:extLst>
          </p:cNvPr>
          <p:cNvPicPr>
            <a:picLocks noChangeAspect="1"/>
          </p:cNvPicPr>
          <p:nvPr/>
        </p:nvPicPr>
        <p:blipFill>
          <a:blip r:embed="rId3"/>
          <a:stretch>
            <a:fillRect/>
          </a:stretch>
        </p:blipFill>
        <p:spPr>
          <a:xfrm>
            <a:off x="6900129" y="4262860"/>
            <a:ext cx="3606673" cy="2234679"/>
          </a:xfrm>
          <a:prstGeom prst="rect">
            <a:avLst/>
          </a:prstGeom>
        </p:spPr>
      </p:pic>
      <p:sp>
        <p:nvSpPr>
          <p:cNvPr id="35"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2206189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66800" y="1066799"/>
            <a:ext cx="3352011" cy="3670159"/>
          </a:xfrm>
        </p:spPr>
        <p:txBody>
          <a:bodyPr vert="horz" lIns="91440" tIns="45720" rIns="91440" bIns="45720" rtlCol="0" anchor="t">
            <a:normAutofit/>
          </a:bodyPr>
          <a:lstStyle/>
          <a:p>
            <a:r>
              <a:rPr lang="en-US" dirty="0"/>
              <a:t>Repeatable Read</a:t>
            </a:r>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6" descr="A picture containing text&#10;&#10;Description automatically generated">
            <a:extLst>
              <a:ext uri="{FF2B5EF4-FFF2-40B4-BE49-F238E27FC236}">
                <a16:creationId xmlns:a16="http://schemas.microsoft.com/office/drawing/2014/main" id="{B2DCC2BC-E2FF-4DFF-A68A-76DDA5BD66B7}"/>
              </a:ext>
            </a:extLst>
          </p:cNvPr>
          <p:cNvPicPr>
            <a:picLocks noChangeAspect="1"/>
          </p:cNvPicPr>
          <p:nvPr/>
        </p:nvPicPr>
        <p:blipFill>
          <a:blip r:embed="rId2"/>
          <a:stretch>
            <a:fillRect/>
          </a:stretch>
        </p:blipFill>
        <p:spPr>
          <a:xfrm>
            <a:off x="5915104" y="5039043"/>
            <a:ext cx="5512577" cy="717555"/>
          </a:xfrm>
          <a:prstGeom prst="rect">
            <a:avLst/>
          </a:prstGeom>
        </p:spPr>
      </p:pic>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A picture containing timeline&#10;&#10;Description automatically generated">
            <a:extLst>
              <a:ext uri="{FF2B5EF4-FFF2-40B4-BE49-F238E27FC236}">
                <a16:creationId xmlns:a16="http://schemas.microsoft.com/office/drawing/2014/main" id="{0193E7BD-8C86-47E6-BB35-138CD24B7C61}"/>
              </a:ext>
            </a:extLst>
          </p:cNvPr>
          <p:cNvPicPr>
            <a:picLocks noGrp="1" noChangeAspect="1"/>
          </p:cNvPicPr>
          <p:nvPr>
            <p:ph idx="1"/>
          </p:nvPr>
        </p:nvPicPr>
        <p:blipFill>
          <a:blip r:embed="rId3"/>
          <a:stretch>
            <a:fillRect/>
          </a:stretch>
        </p:blipFill>
        <p:spPr>
          <a:xfrm>
            <a:off x="6718773" y="881811"/>
            <a:ext cx="3918038" cy="2217932"/>
          </a:xfrm>
          <a:prstGeom prst="rect">
            <a:avLst/>
          </a:prstGeom>
        </p:spPr>
      </p:pic>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131536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66800" y="1066799"/>
            <a:ext cx="3527857" cy="3670159"/>
          </a:xfrm>
        </p:spPr>
        <p:txBody>
          <a:bodyPr vert="horz" lIns="91440" tIns="45720" rIns="91440" bIns="45720" rtlCol="0" anchor="t">
            <a:normAutofit/>
          </a:bodyPr>
          <a:lstStyle/>
          <a:p>
            <a:r>
              <a:rPr lang="en-US" dirty="0"/>
              <a:t>Lost Update </a:t>
            </a:r>
            <a:r>
              <a:rPr lang="en-US"/>
              <a:t>kod</a:t>
            </a:r>
            <a:r>
              <a:rPr lang="en-US" dirty="0"/>
              <a:t> Read </a:t>
            </a:r>
            <a:r>
              <a:rPr lang="en-US"/>
              <a:t>Commited</a:t>
            </a:r>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6" descr="Text&#10;&#10;Description automatically generated">
            <a:extLst>
              <a:ext uri="{FF2B5EF4-FFF2-40B4-BE49-F238E27FC236}">
                <a16:creationId xmlns:a16="http://schemas.microsoft.com/office/drawing/2014/main" id="{B4DF0B50-6D1A-4468-B202-078B00F33BE2}"/>
              </a:ext>
            </a:extLst>
          </p:cNvPr>
          <p:cNvPicPr>
            <a:picLocks noChangeAspect="1"/>
          </p:cNvPicPr>
          <p:nvPr/>
        </p:nvPicPr>
        <p:blipFill>
          <a:blip r:embed="rId2"/>
          <a:stretch>
            <a:fillRect/>
          </a:stretch>
        </p:blipFill>
        <p:spPr>
          <a:xfrm>
            <a:off x="6096796" y="5093997"/>
            <a:ext cx="5119017" cy="859486"/>
          </a:xfrm>
          <a:prstGeom prst="rect">
            <a:avLst/>
          </a:prstGeom>
        </p:spPr>
      </p:pic>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Text&#10;&#10;Description automatically generated">
            <a:extLst>
              <a:ext uri="{FF2B5EF4-FFF2-40B4-BE49-F238E27FC236}">
                <a16:creationId xmlns:a16="http://schemas.microsoft.com/office/drawing/2014/main" id="{F36A1857-22B6-4AA8-93CC-9DB54B7DD5FB}"/>
              </a:ext>
            </a:extLst>
          </p:cNvPr>
          <p:cNvPicPr>
            <a:picLocks noGrp="1" noChangeAspect="1"/>
          </p:cNvPicPr>
          <p:nvPr>
            <p:ph idx="1"/>
          </p:nvPr>
        </p:nvPicPr>
        <p:blipFill>
          <a:blip r:embed="rId3"/>
          <a:stretch>
            <a:fillRect/>
          </a:stretch>
        </p:blipFill>
        <p:spPr>
          <a:xfrm>
            <a:off x="6277292" y="1410761"/>
            <a:ext cx="4682348" cy="1487709"/>
          </a:xfrm>
          <a:prstGeom prst="rect">
            <a:avLst/>
          </a:prstGeom>
        </p:spPr>
      </p:pic>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3661161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53EE-AADF-45B8-A884-2576FE644459}"/>
              </a:ext>
            </a:extLst>
          </p:cNvPr>
          <p:cNvSpPr>
            <a:spLocks noGrp="1"/>
          </p:cNvSpPr>
          <p:nvPr>
            <p:ph type="title"/>
          </p:nvPr>
        </p:nvSpPr>
        <p:spPr>
          <a:xfrm>
            <a:off x="1066800" y="1066799"/>
            <a:ext cx="3352011" cy="3670159"/>
          </a:xfrm>
        </p:spPr>
        <p:txBody>
          <a:bodyPr vert="horz" lIns="91440" tIns="45720" rIns="91440" bIns="45720" rtlCol="0" anchor="t">
            <a:normAutofit/>
          </a:bodyPr>
          <a:lstStyle/>
          <a:p>
            <a:r>
              <a:rPr lang="en-US"/>
              <a:t>Sprečavanje</a:t>
            </a:r>
            <a:r>
              <a:rPr lang="en-US" dirty="0"/>
              <a:t> Lost Update </a:t>
            </a:r>
            <a:r>
              <a:rPr lang="en-US"/>
              <a:t>korišćenjem</a:t>
            </a:r>
            <a:r>
              <a:rPr lang="en-US" dirty="0"/>
              <a:t> Repeatable Read</a:t>
            </a:r>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6" descr="Text&#10;&#10;Description automatically generated">
            <a:extLst>
              <a:ext uri="{FF2B5EF4-FFF2-40B4-BE49-F238E27FC236}">
                <a16:creationId xmlns:a16="http://schemas.microsoft.com/office/drawing/2014/main" id="{EDC924DF-4130-4F0E-B699-55897E0014F7}"/>
              </a:ext>
            </a:extLst>
          </p:cNvPr>
          <p:cNvPicPr>
            <a:picLocks noChangeAspect="1"/>
          </p:cNvPicPr>
          <p:nvPr/>
        </p:nvPicPr>
        <p:blipFill>
          <a:blip r:embed="rId2"/>
          <a:stretch>
            <a:fillRect/>
          </a:stretch>
        </p:blipFill>
        <p:spPr>
          <a:xfrm>
            <a:off x="6054770" y="4900546"/>
            <a:ext cx="5294863" cy="924716"/>
          </a:xfrm>
          <a:prstGeom prst="rect">
            <a:avLst/>
          </a:prstGeom>
        </p:spPr>
      </p:pic>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Graphical user interface, text&#10;&#10;Description automatically generated">
            <a:extLst>
              <a:ext uri="{FF2B5EF4-FFF2-40B4-BE49-F238E27FC236}">
                <a16:creationId xmlns:a16="http://schemas.microsoft.com/office/drawing/2014/main" id="{DCA0567D-6D4E-454C-B3A8-09005DACAC0C}"/>
              </a:ext>
            </a:extLst>
          </p:cNvPr>
          <p:cNvPicPr>
            <a:picLocks noGrp="1" noChangeAspect="1"/>
          </p:cNvPicPr>
          <p:nvPr>
            <p:ph idx="1"/>
          </p:nvPr>
        </p:nvPicPr>
        <p:blipFill>
          <a:blip r:embed="rId3"/>
          <a:stretch>
            <a:fillRect/>
          </a:stretch>
        </p:blipFill>
        <p:spPr>
          <a:xfrm>
            <a:off x="6095599" y="1512929"/>
            <a:ext cx="5042414" cy="1181784"/>
          </a:xfrm>
          <a:prstGeom prst="rect">
            <a:avLst/>
          </a:prstGeom>
        </p:spPr>
      </p:pic>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4"/>
          <a:stretch>
            <a:fillRect/>
          </a:stretch>
        </p:blipFill>
        <p:spPr>
          <a:xfrm>
            <a:off x="10774363" y="173038"/>
            <a:ext cx="1417637" cy="1049337"/>
          </a:xfrm>
          <a:prstGeom prst="rect">
            <a:avLst/>
          </a:prstGeom>
        </p:spPr>
      </p:pic>
    </p:spTree>
    <p:extLst>
      <p:ext uri="{BB962C8B-B14F-4D97-AF65-F5344CB8AC3E}">
        <p14:creationId xmlns:p14="http://schemas.microsoft.com/office/powerpoint/2010/main" val="3001107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sp>
        <p:nvSpPr>
          <p:cNvPr id="9" name="Title 8">
            <a:extLst>
              <a:ext uri="{FF2B5EF4-FFF2-40B4-BE49-F238E27FC236}">
                <a16:creationId xmlns:a16="http://schemas.microsoft.com/office/drawing/2014/main" id="{E0B1C2D0-CD6F-4272-A164-C5A83DA3EB32}"/>
              </a:ext>
            </a:extLst>
          </p:cNvPr>
          <p:cNvSpPr>
            <a:spLocks noGrp="1"/>
          </p:cNvSpPr>
          <p:nvPr>
            <p:ph type="title"/>
          </p:nvPr>
        </p:nvSpPr>
        <p:spPr/>
        <p:txBody>
          <a:bodyPr/>
          <a:lstStyle/>
          <a:p>
            <a:r>
              <a:rPr lang="en-US" dirty="0"/>
              <a:t>Alter </a:t>
            </a:r>
            <a:r>
              <a:rPr lang="en-US" dirty="0" err="1"/>
              <a:t>i</a:t>
            </a:r>
            <a:r>
              <a:rPr lang="en-US" dirty="0"/>
              <a:t> Update</a:t>
            </a:r>
          </a:p>
        </p:txBody>
      </p:sp>
      <p:pic>
        <p:nvPicPr>
          <p:cNvPr id="10" name="Picture 11">
            <a:extLst>
              <a:ext uri="{FF2B5EF4-FFF2-40B4-BE49-F238E27FC236}">
                <a16:creationId xmlns:a16="http://schemas.microsoft.com/office/drawing/2014/main" id="{58B9667E-EF93-4132-A20A-ED86340DA28E}"/>
              </a:ext>
            </a:extLst>
          </p:cNvPr>
          <p:cNvPicPr>
            <a:picLocks noChangeAspect="1"/>
          </p:cNvPicPr>
          <p:nvPr/>
        </p:nvPicPr>
        <p:blipFill>
          <a:blip r:embed="rId3"/>
          <a:stretch>
            <a:fillRect/>
          </a:stretch>
        </p:blipFill>
        <p:spPr>
          <a:xfrm>
            <a:off x="6535947" y="931692"/>
            <a:ext cx="3979652" cy="2162277"/>
          </a:xfrm>
          <a:prstGeom prst="rect">
            <a:avLst/>
          </a:prstGeom>
        </p:spPr>
      </p:pic>
      <p:pic>
        <p:nvPicPr>
          <p:cNvPr id="12" name="Picture 13">
            <a:extLst>
              <a:ext uri="{FF2B5EF4-FFF2-40B4-BE49-F238E27FC236}">
                <a16:creationId xmlns:a16="http://schemas.microsoft.com/office/drawing/2014/main" id="{68C7A4AD-4A58-4E46-90A6-085AB279CB43}"/>
              </a:ext>
            </a:extLst>
          </p:cNvPr>
          <p:cNvPicPr>
            <a:picLocks noChangeAspect="1"/>
          </p:cNvPicPr>
          <p:nvPr/>
        </p:nvPicPr>
        <p:blipFill>
          <a:blip r:embed="rId4"/>
          <a:stretch>
            <a:fillRect/>
          </a:stretch>
        </p:blipFill>
        <p:spPr>
          <a:xfrm>
            <a:off x="6967268" y="4398218"/>
            <a:ext cx="3505200" cy="2302886"/>
          </a:xfrm>
          <a:prstGeom prst="rect">
            <a:avLst/>
          </a:prstGeom>
        </p:spPr>
      </p:pic>
    </p:spTree>
    <p:extLst>
      <p:ext uri="{BB962C8B-B14F-4D97-AF65-F5344CB8AC3E}">
        <p14:creationId xmlns:p14="http://schemas.microsoft.com/office/powerpoint/2010/main" val="1823301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sp>
        <p:nvSpPr>
          <p:cNvPr id="9" name="Title 8">
            <a:extLst>
              <a:ext uri="{FF2B5EF4-FFF2-40B4-BE49-F238E27FC236}">
                <a16:creationId xmlns:a16="http://schemas.microsoft.com/office/drawing/2014/main" id="{E0B1C2D0-CD6F-4272-A164-C5A83DA3EB32}"/>
              </a:ext>
            </a:extLst>
          </p:cNvPr>
          <p:cNvSpPr>
            <a:spLocks noGrp="1"/>
          </p:cNvSpPr>
          <p:nvPr>
            <p:ph type="title"/>
          </p:nvPr>
        </p:nvSpPr>
        <p:spPr>
          <a:xfrm>
            <a:off x="1077362" y="706057"/>
            <a:ext cx="2833311" cy="2945111"/>
          </a:xfrm>
        </p:spPr>
        <p:txBody>
          <a:bodyPr/>
          <a:lstStyle/>
          <a:p>
            <a:r>
              <a:rPr lang="en-US" dirty="0"/>
              <a:t>Write Skew </a:t>
            </a:r>
            <a:r>
              <a:rPr lang="en-US" dirty="0" err="1"/>
              <a:t>kod</a:t>
            </a:r>
            <a:r>
              <a:rPr lang="en-US" dirty="0"/>
              <a:t> Repeatable Read-a</a:t>
            </a:r>
          </a:p>
        </p:txBody>
      </p:sp>
      <p:pic>
        <p:nvPicPr>
          <p:cNvPr id="2" name="Picture 2" descr="Text&#10;&#10;Description automatically generated">
            <a:extLst>
              <a:ext uri="{FF2B5EF4-FFF2-40B4-BE49-F238E27FC236}">
                <a16:creationId xmlns:a16="http://schemas.microsoft.com/office/drawing/2014/main" id="{326C7EDD-18CA-4B39-87A8-16B817FCEFD5}"/>
              </a:ext>
            </a:extLst>
          </p:cNvPr>
          <p:cNvPicPr>
            <a:picLocks noChangeAspect="1"/>
          </p:cNvPicPr>
          <p:nvPr/>
        </p:nvPicPr>
        <p:blipFill>
          <a:blip r:embed="rId3"/>
          <a:stretch>
            <a:fillRect/>
          </a:stretch>
        </p:blipFill>
        <p:spPr>
          <a:xfrm>
            <a:off x="6737388" y="736944"/>
            <a:ext cx="3892598" cy="2497579"/>
          </a:xfrm>
          <a:prstGeom prst="rect">
            <a:avLst/>
          </a:prstGeom>
        </p:spPr>
      </p:pic>
      <p:pic>
        <p:nvPicPr>
          <p:cNvPr id="3" name="Picture 3" descr="Text&#10;&#10;Description automatically generated">
            <a:extLst>
              <a:ext uri="{FF2B5EF4-FFF2-40B4-BE49-F238E27FC236}">
                <a16:creationId xmlns:a16="http://schemas.microsoft.com/office/drawing/2014/main" id="{7E7BF6FC-A284-4C7A-8639-D26E9E1C6248}"/>
              </a:ext>
            </a:extLst>
          </p:cNvPr>
          <p:cNvPicPr>
            <a:picLocks noChangeAspect="1"/>
          </p:cNvPicPr>
          <p:nvPr/>
        </p:nvPicPr>
        <p:blipFill>
          <a:blip r:embed="rId4"/>
          <a:stretch>
            <a:fillRect/>
          </a:stretch>
        </p:blipFill>
        <p:spPr>
          <a:xfrm>
            <a:off x="6738495" y="4177888"/>
            <a:ext cx="3883118" cy="2454574"/>
          </a:xfrm>
          <a:prstGeom prst="rect">
            <a:avLst/>
          </a:prstGeom>
        </p:spPr>
      </p:pic>
    </p:spTree>
    <p:extLst>
      <p:ext uri="{BB962C8B-B14F-4D97-AF65-F5344CB8AC3E}">
        <p14:creationId xmlns:p14="http://schemas.microsoft.com/office/powerpoint/2010/main" val="535837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sp>
        <p:nvSpPr>
          <p:cNvPr id="9" name="Title 8">
            <a:extLst>
              <a:ext uri="{FF2B5EF4-FFF2-40B4-BE49-F238E27FC236}">
                <a16:creationId xmlns:a16="http://schemas.microsoft.com/office/drawing/2014/main" id="{E0B1C2D0-CD6F-4272-A164-C5A83DA3EB32}"/>
              </a:ext>
            </a:extLst>
          </p:cNvPr>
          <p:cNvSpPr>
            <a:spLocks noGrp="1"/>
          </p:cNvSpPr>
          <p:nvPr>
            <p:ph type="title"/>
          </p:nvPr>
        </p:nvSpPr>
        <p:spPr>
          <a:xfrm>
            <a:off x="1077362" y="697684"/>
            <a:ext cx="3436211" cy="3053967"/>
          </a:xfrm>
        </p:spPr>
        <p:txBody>
          <a:bodyPr/>
          <a:lstStyle/>
          <a:p>
            <a:r>
              <a:rPr lang="en-US" dirty="0" err="1"/>
              <a:t>Sprečavanje</a:t>
            </a:r>
            <a:r>
              <a:rPr lang="en-US" dirty="0"/>
              <a:t> Write Skew </a:t>
            </a:r>
            <a:r>
              <a:rPr lang="en-US" dirty="0" err="1"/>
              <a:t>kod</a:t>
            </a:r>
            <a:r>
              <a:rPr lang="en-US" dirty="0"/>
              <a:t> Serializable</a:t>
            </a:r>
          </a:p>
        </p:txBody>
      </p:sp>
      <p:pic>
        <p:nvPicPr>
          <p:cNvPr id="4" name="Picture 4" descr="Text&#10;&#10;Description automatically generated">
            <a:extLst>
              <a:ext uri="{FF2B5EF4-FFF2-40B4-BE49-F238E27FC236}">
                <a16:creationId xmlns:a16="http://schemas.microsoft.com/office/drawing/2014/main" id="{384C45A0-5F90-4DB5-A0A0-D38F3AC93D61}"/>
              </a:ext>
            </a:extLst>
          </p:cNvPr>
          <p:cNvPicPr>
            <a:picLocks noChangeAspect="1"/>
          </p:cNvPicPr>
          <p:nvPr/>
        </p:nvPicPr>
        <p:blipFill>
          <a:blip r:embed="rId3"/>
          <a:stretch>
            <a:fillRect/>
          </a:stretch>
        </p:blipFill>
        <p:spPr>
          <a:xfrm>
            <a:off x="6324711" y="982110"/>
            <a:ext cx="4381113" cy="2303802"/>
          </a:xfrm>
          <a:prstGeom prst="rect">
            <a:avLst/>
          </a:prstGeom>
        </p:spPr>
      </p:pic>
      <p:pic>
        <p:nvPicPr>
          <p:cNvPr id="5" name="Picture 6" descr="Text&#10;&#10;Description automatically generated">
            <a:extLst>
              <a:ext uri="{FF2B5EF4-FFF2-40B4-BE49-F238E27FC236}">
                <a16:creationId xmlns:a16="http://schemas.microsoft.com/office/drawing/2014/main" id="{FD0AAC95-233D-41AB-88F4-95A3C00C268D}"/>
              </a:ext>
            </a:extLst>
          </p:cNvPr>
          <p:cNvPicPr>
            <a:picLocks noChangeAspect="1"/>
          </p:cNvPicPr>
          <p:nvPr/>
        </p:nvPicPr>
        <p:blipFill>
          <a:blip r:embed="rId3"/>
          <a:stretch>
            <a:fillRect/>
          </a:stretch>
        </p:blipFill>
        <p:spPr>
          <a:xfrm>
            <a:off x="6401654" y="4435046"/>
            <a:ext cx="4444941" cy="2306961"/>
          </a:xfrm>
          <a:prstGeom prst="rect">
            <a:avLst/>
          </a:prstGeom>
        </p:spPr>
      </p:pic>
    </p:spTree>
    <p:extLst>
      <p:ext uri="{BB962C8B-B14F-4D97-AF65-F5344CB8AC3E}">
        <p14:creationId xmlns:p14="http://schemas.microsoft.com/office/powerpoint/2010/main" val="3253615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sp>
        <p:nvSpPr>
          <p:cNvPr id="9" name="Title 8">
            <a:extLst>
              <a:ext uri="{FF2B5EF4-FFF2-40B4-BE49-F238E27FC236}">
                <a16:creationId xmlns:a16="http://schemas.microsoft.com/office/drawing/2014/main" id="{E0B1C2D0-CD6F-4272-A164-C5A83DA3EB32}"/>
              </a:ext>
            </a:extLst>
          </p:cNvPr>
          <p:cNvSpPr>
            <a:spLocks noGrp="1"/>
          </p:cNvSpPr>
          <p:nvPr>
            <p:ph type="title"/>
          </p:nvPr>
        </p:nvSpPr>
        <p:spPr>
          <a:xfrm>
            <a:off x="1077362" y="706057"/>
            <a:ext cx="2833311" cy="2945111"/>
          </a:xfrm>
        </p:spPr>
        <p:txBody>
          <a:bodyPr/>
          <a:lstStyle/>
          <a:p>
            <a:r>
              <a:rPr lang="en-US" dirty="0" err="1"/>
              <a:t>Eksplicitno</a:t>
            </a:r>
            <a:r>
              <a:rPr lang="en-US" dirty="0"/>
              <a:t> </a:t>
            </a:r>
            <a:r>
              <a:rPr lang="en-US" dirty="0" err="1"/>
              <a:t>zaključavanje</a:t>
            </a:r>
            <a:r>
              <a:rPr lang="en-US" dirty="0"/>
              <a:t> </a:t>
            </a:r>
            <a:r>
              <a:rPr lang="en-US" dirty="0" err="1"/>
              <a:t>tabele</a:t>
            </a:r>
          </a:p>
        </p:txBody>
      </p:sp>
      <p:pic>
        <p:nvPicPr>
          <p:cNvPr id="4" name="Picture 4" descr="Text&#10;&#10;Description automatically generated">
            <a:extLst>
              <a:ext uri="{FF2B5EF4-FFF2-40B4-BE49-F238E27FC236}">
                <a16:creationId xmlns:a16="http://schemas.microsoft.com/office/drawing/2014/main" id="{FFF38A60-A713-49DD-8E9D-88ED84958AD1}"/>
              </a:ext>
            </a:extLst>
          </p:cNvPr>
          <p:cNvPicPr>
            <a:picLocks noChangeAspect="1"/>
          </p:cNvPicPr>
          <p:nvPr/>
        </p:nvPicPr>
        <p:blipFill>
          <a:blip r:embed="rId3"/>
          <a:stretch>
            <a:fillRect/>
          </a:stretch>
        </p:blipFill>
        <p:spPr>
          <a:xfrm>
            <a:off x="5915194" y="1665872"/>
            <a:ext cx="5501598" cy="1294129"/>
          </a:xfrm>
          <a:prstGeom prst="rect">
            <a:avLst/>
          </a:prstGeom>
        </p:spPr>
      </p:pic>
      <p:pic>
        <p:nvPicPr>
          <p:cNvPr id="5" name="Picture 6" descr="Text&#10;&#10;Description automatically generated">
            <a:extLst>
              <a:ext uri="{FF2B5EF4-FFF2-40B4-BE49-F238E27FC236}">
                <a16:creationId xmlns:a16="http://schemas.microsoft.com/office/drawing/2014/main" id="{F537710F-5AC2-49FD-A2D4-C53A594A0407}"/>
              </a:ext>
            </a:extLst>
          </p:cNvPr>
          <p:cNvPicPr>
            <a:picLocks noChangeAspect="1"/>
          </p:cNvPicPr>
          <p:nvPr/>
        </p:nvPicPr>
        <p:blipFill>
          <a:blip r:embed="rId4"/>
          <a:stretch>
            <a:fillRect/>
          </a:stretch>
        </p:blipFill>
        <p:spPr>
          <a:xfrm>
            <a:off x="7255921" y="3786446"/>
            <a:ext cx="2902773" cy="3039179"/>
          </a:xfrm>
          <a:prstGeom prst="rect">
            <a:avLst/>
          </a:prstGeom>
        </p:spPr>
      </p:pic>
    </p:spTree>
    <p:extLst>
      <p:ext uri="{BB962C8B-B14F-4D97-AF65-F5344CB8AC3E}">
        <p14:creationId xmlns:p14="http://schemas.microsoft.com/office/powerpoint/2010/main" val="3160763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31D192D-5947-4EE2-88E3-0C17DACB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B310F-5702-470A-BB87-D0FB2F467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2125" y="753"/>
            <a:ext cx="6964901" cy="68627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0FC18E7-5F36-4418-8A24-B404137E9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5465"/>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B7F2CBF1-1129-455D-A451-6075C347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5466"/>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74E664A0-601A-439E-8D3B-6D4F21032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803790"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453A172-3933-4D0A-98C0-05C9B837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25348" y="3439390"/>
            <a:ext cx="3388208" cy="3415898"/>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6" descr="Logo, icon&#10;&#10;Description automatically generated">
            <a:extLst>
              <a:ext uri="{FF2B5EF4-FFF2-40B4-BE49-F238E27FC236}">
                <a16:creationId xmlns:a16="http://schemas.microsoft.com/office/drawing/2014/main" id="{4B64391A-9AE0-46D9-8EE5-A789AEA3851F}"/>
              </a:ext>
            </a:extLst>
          </p:cNvPr>
          <p:cNvPicPr>
            <a:picLocks noChangeAspect="1"/>
          </p:cNvPicPr>
          <p:nvPr/>
        </p:nvPicPr>
        <p:blipFill>
          <a:blip r:embed="rId2"/>
          <a:stretch>
            <a:fillRect/>
          </a:stretch>
        </p:blipFill>
        <p:spPr>
          <a:xfrm>
            <a:off x="10774363" y="173038"/>
            <a:ext cx="1417637" cy="1049337"/>
          </a:xfrm>
          <a:prstGeom prst="rect">
            <a:avLst/>
          </a:prstGeom>
        </p:spPr>
      </p:pic>
      <p:sp>
        <p:nvSpPr>
          <p:cNvPr id="9" name="Title 8">
            <a:extLst>
              <a:ext uri="{FF2B5EF4-FFF2-40B4-BE49-F238E27FC236}">
                <a16:creationId xmlns:a16="http://schemas.microsoft.com/office/drawing/2014/main" id="{E0B1C2D0-CD6F-4272-A164-C5A83DA3EB32}"/>
              </a:ext>
            </a:extLst>
          </p:cNvPr>
          <p:cNvSpPr>
            <a:spLocks noGrp="1"/>
          </p:cNvSpPr>
          <p:nvPr>
            <p:ph type="title"/>
          </p:nvPr>
        </p:nvSpPr>
        <p:spPr>
          <a:xfrm>
            <a:off x="1077362" y="706057"/>
            <a:ext cx="2991461" cy="2945111"/>
          </a:xfrm>
        </p:spPr>
        <p:txBody>
          <a:bodyPr/>
          <a:lstStyle/>
          <a:p>
            <a:r>
              <a:rPr lang="en-US" dirty="0" err="1"/>
              <a:t>Eksplicitno</a:t>
            </a:r>
            <a:r>
              <a:rPr lang="en-US" dirty="0"/>
              <a:t> </a:t>
            </a:r>
            <a:r>
              <a:rPr lang="en-US" dirty="0" err="1"/>
              <a:t>zaključavanje</a:t>
            </a:r>
            <a:r>
              <a:rPr lang="en-US" dirty="0"/>
              <a:t> </a:t>
            </a:r>
            <a:r>
              <a:rPr lang="en-US" dirty="0" err="1"/>
              <a:t>reda</a:t>
            </a:r>
          </a:p>
        </p:txBody>
      </p:sp>
      <p:pic>
        <p:nvPicPr>
          <p:cNvPr id="5" name="Picture 6" descr="Text&#10;&#10;Description automatically generated">
            <a:extLst>
              <a:ext uri="{FF2B5EF4-FFF2-40B4-BE49-F238E27FC236}">
                <a16:creationId xmlns:a16="http://schemas.microsoft.com/office/drawing/2014/main" id="{4DEA3CEF-25FA-43E2-A118-9865CA2FF9AE}"/>
              </a:ext>
            </a:extLst>
          </p:cNvPr>
          <p:cNvPicPr>
            <a:picLocks noChangeAspect="1"/>
          </p:cNvPicPr>
          <p:nvPr/>
        </p:nvPicPr>
        <p:blipFill>
          <a:blip r:embed="rId3"/>
          <a:stretch>
            <a:fillRect/>
          </a:stretch>
        </p:blipFill>
        <p:spPr>
          <a:xfrm>
            <a:off x="6075871" y="1417021"/>
            <a:ext cx="5287992" cy="1536674"/>
          </a:xfrm>
          <a:prstGeom prst="rect">
            <a:avLst/>
          </a:prstGeom>
        </p:spPr>
      </p:pic>
      <p:pic>
        <p:nvPicPr>
          <p:cNvPr id="7" name="Picture 7" descr="Text&#10;&#10;Description automatically generated">
            <a:extLst>
              <a:ext uri="{FF2B5EF4-FFF2-40B4-BE49-F238E27FC236}">
                <a16:creationId xmlns:a16="http://schemas.microsoft.com/office/drawing/2014/main" id="{5388FC12-F5B8-4718-BFE5-1568B710CB11}"/>
              </a:ext>
            </a:extLst>
          </p:cNvPr>
          <p:cNvPicPr>
            <a:picLocks noChangeAspect="1"/>
          </p:cNvPicPr>
          <p:nvPr/>
        </p:nvPicPr>
        <p:blipFill>
          <a:blip r:embed="rId4"/>
          <a:stretch>
            <a:fillRect/>
          </a:stretch>
        </p:blipFill>
        <p:spPr>
          <a:xfrm>
            <a:off x="6040008" y="4905948"/>
            <a:ext cx="5316272" cy="1599459"/>
          </a:xfrm>
          <a:prstGeom prst="rect">
            <a:avLst/>
          </a:prstGeom>
        </p:spPr>
      </p:pic>
    </p:spTree>
    <p:extLst>
      <p:ext uri="{BB962C8B-B14F-4D97-AF65-F5344CB8AC3E}">
        <p14:creationId xmlns:p14="http://schemas.microsoft.com/office/powerpoint/2010/main" val="3786154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endParaRPr lang="en-US"/>
          </a:p>
        </p:txBody>
      </p:sp>
      <p:pic>
        <p:nvPicPr>
          <p:cNvPr id="4" name="Picture 4" descr="Logo, company name&#10;&#10;Description automatically generated">
            <a:extLst>
              <a:ext uri="{FF2B5EF4-FFF2-40B4-BE49-F238E27FC236}">
                <a16:creationId xmlns:a16="http://schemas.microsoft.com/office/drawing/2014/main" id="{965F0CF6-1B65-4EFB-A10A-C1085AF8814D}"/>
              </a:ext>
            </a:extLst>
          </p:cNvPr>
          <p:cNvPicPr>
            <a:picLocks noGrp="1" noChangeAspect="1"/>
          </p:cNvPicPr>
          <p:nvPr>
            <p:ph sz="half" idx="1"/>
          </p:nvPr>
        </p:nvPicPr>
        <p:blipFill>
          <a:blip r:embed="rId2"/>
          <a:stretch>
            <a:fillRect/>
          </a:stretch>
        </p:blipFill>
        <p:spPr>
          <a:xfrm>
            <a:off x="3938053" y="2730227"/>
            <a:ext cx="7083113" cy="2952693"/>
          </a:xfr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3"/>
          <a:stretch>
            <a:fillRect/>
          </a:stretch>
        </p:blipFill>
        <p:spPr>
          <a:xfrm>
            <a:off x="10708758" y="173829"/>
            <a:ext cx="1417405" cy="1048486"/>
          </a:xfrm>
        </p:spPr>
      </p:pic>
      <p:pic>
        <p:nvPicPr>
          <p:cNvPr id="3" name="Picture 4" descr="Icon&#10;&#10;Description automatically generated">
            <a:extLst>
              <a:ext uri="{FF2B5EF4-FFF2-40B4-BE49-F238E27FC236}">
                <a16:creationId xmlns:a16="http://schemas.microsoft.com/office/drawing/2014/main" id="{446E7073-187C-4D4F-90E0-5B8866DEC382}"/>
              </a:ext>
            </a:extLst>
          </p:cNvPr>
          <p:cNvPicPr>
            <a:picLocks noChangeAspect="1"/>
          </p:cNvPicPr>
          <p:nvPr/>
        </p:nvPicPr>
        <p:blipFill>
          <a:blip r:embed="rId4"/>
          <a:stretch>
            <a:fillRect/>
          </a:stretch>
        </p:blipFill>
        <p:spPr>
          <a:xfrm>
            <a:off x="1992702" y="2950812"/>
            <a:ext cx="1708031" cy="2020300"/>
          </a:xfrm>
          <a:prstGeom prst="rect">
            <a:avLst/>
          </a:prstGeom>
        </p:spPr>
      </p:pic>
    </p:spTree>
    <p:extLst>
      <p:ext uri="{BB962C8B-B14F-4D97-AF65-F5344CB8AC3E}">
        <p14:creationId xmlns:p14="http://schemas.microsoft.com/office/powerpoint/2010/main" val="291203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dirty="0" err="1"/>
              <a:t>Dijagram</a:t>
            </a:r>
            <a:r>
              <a:rPr lang="en-US" dirty="0"/>
              <a:t> </a:t>
            </a:r>
            <a:r>
              <a:rPr lang="en-US" dirty="0" err="1"/>
              <a:t>tranzicije</a:t>
            </a:r>
            <a:r>
              <a:rPr lang="en-US" dirty="0"/>
              <a:t> </a:t>
            </a:r>
            <a:r>
              <a:rPr lang="en-US" dirty="0" err="1"/>
              <a:t>stanja</a:t>
            </a:r>
            <a:r>
              <a:rPr lang="en-US" dirty="0"/>
              <a:t> </a:t>
            </a:r>
            <a:r>
              <a:rPr lang="en-US" dirty="0" err="1"/>
              <a:t>transakcije</a:t>
            </a:r>
            <a:r>
              <a:rPr lang="en-US" dirty="0"/>
              <a:t> </a:t>
            </a:r>
          </a:p>
        </p:txBody>
      </p:sp>
      <p:pic>
        <p:nvPicPr>
          <p:cNvPr id="4" name="Picture 4" descr="Diagram&#10;&#10;Description automatically generated">
            <a:extLst>
              <a:ext uri="{FF2B5EF4-FFF2-40B4-BE49-F238E27FC236}">
                <a16:creationId xmlns:a16="http://schemas.microsoft.com/office/drawing/2014/main" id="{3D857F5B-F5EA-440E-A885-4C681862AC27}"/>
              </a:ext>
            </a:extLst>
          </p:cNvPr>
          <p:cNvPicPr>
            <a:picLocks noGrp="1" noChangeAspect="1"/>
          </p:cNvPicPr>
          <p:nvPr>
            <p:ph sz="half" idx="1"/>
          </p:nvPr>
        </p:nvPicPr>
        <p:blipFill>
          <a:blip r:embed="rId3"/>
          <a:stretch>
            <a:fillRect/>
          </a:stretch>
        </p:blipFill>
        <p:spPr>
          <a:xfrm>
            <a:off x="1077362" y="2658157"/>
            <a:ext cx="9957461" cy="3088457"/>
          </a:xfr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4"/>
          <a:stretch>
            <a:fillRect/>
          </a:stretch>
        </p:blipFill>
        <p:spPr>
          <a:xfrm>
            <a:off x="10708758" y="173829"/>
            <a:ext cx="1417405" cy="1048486"/>
          </a:xfrm>
        </p:spPr>
      </p:pic>
    </p:spTree>
    <p:extLst>
      <p:ext uri="{BB962C8B-B14F-4D97-AF65-F5344CB8AC3E}">
        <p14:creationId xmlns:p14="http://schemas.microsoft.com/office/powerpoint/2010/main" val="414026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a:t>ACID svojstva</a:t>
            </a:r>
          </a:p>
        </p:txBody>
      </p:sp>
      <p:pic>
        <p:nvPicPr>
          <p:cNvPr id="4" name="Picture 4">
            <a:extLst>
              <a:ext uri="{FF2B5EF4-FFF2-40B4-BE49-F238E27FC236}">
                <a16:creationId xmlns:a16="http://schemas.microsoft.com/office/drawing/2014/main" id="{BE417CE8-4B4B-4348-9553-BB556AD072CE}"/>
              </a:ext>
            </a:extLst>
          </p:cNvPr>
          <p:cNvPicPr>
            <a:picLocks noGrp="1" noChangeAspect="1"/>
          </p:cNvPicPr>
          <p:nvPr>
            <p:ph sz="half" idx="1"/>
          </p:nvPr>
        </p:nvPicPr>
        <p:blipFill>
          <a:blip r:embed="rId3"/>
          <a:stretch>
            <a:fillRect/>
          </a:stretch>
        </p:blipFill>
        <p:spPr>
          <a:xfrm>
            <a:off x="1236213" y="2822524"/>
            <a:ext cx="8877758" cy="3723700"/>
          </a:xfr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2"/>
          </p:nvPr>
        </p:nvPicPr>
        <p:blipFill>
          <a:blip r:embed="rId4"/>
          <a:stretch>
            <a:fillRect/>
          </a:stretch>
        </p:blipFill>
        <p:spPr>
          <a:xfrm>
            <a:off x="10708758" y="173829"/>
            <a:ext cx="1417405" cy="1048486"/>
          </a:xfrm>
        </p:spPr>
      </p:pic>
    </p:spTree>
    <p:extLst>
      <p:ext uri="{BB962C8B-B14F-4D97-AF65-F5344CB8AC3E}">
        <p14:creationId xmlns:p14="http://schemas.microsoft.com/office/powerpoint/2010/main" val="199604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958300" y="53684"/>
            <a:ext cx="9466395" cy="1507376"/>
          </a:xfrm>
        </p:spPr>
        <p:txBody>
          <a:bodyPr>
            <a:normAutofit/>
          </a:bodyPr>
          <a:lstStyle/>
          <a:p>
            <a:r>
              <a:rPr lang="en-US"/>
              <a:t>Rasporedi</a:t>
            </a:r>
          </a:p>
        </p:txBody>
      </p:sp>
      <p:pic>
        <p:nvPicPr>
          <p:cNvPr id="4" name="Picture 4" descr="Diagram&#10;&#10;Description automatically generated">
            <a:extLst>
              <a:ext uri="{FF2B5EF4-FFF2-40B4-BE49-F238E27FC236}">
                <a16:creationId xmlns:a16="http://schemas.microsoft.com/office/drawing/2014/main" id="{1EC0656E-51D0-4993-9F00-FB97EE0293E2}"/>
              </a:ext>
            </a:extLst>
          </p:cNvPr>
          <p:cNvPicPr>
            <a:picLocks noGrp="1" noChangeAspect="1"/>
          </p:cNvPicPr>
          <p:nvPr>
            <p:ph idx="1"/>
          </p:nvPr>
        </p:nvPicPr>
        <p:blipFill>
          <a:blip r:embed="rId3"/>
          <a:stretch>
            <a:fillRect/>
          </a:stretch>
        </p:blipFill>
        <p:spPr>
          <a:xfrm>
            <a:off x="1818272" y="1709489"/>
            <a:ext cx="7845754" cy="4829511"/>
          </a:xfrm>
        </p:spPr>
      </p:pic>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4"/>
          <a:stretch>
            <a:fillRect/>
          </a:stretch>
        </p:blipFill>
        <p:spPr>
          <a:xfrm>
            <a:off x="10774363" y="173038"/>
            <a:ext cx="1417637" cy="1049337"/>
          </a:xfrm>
        </p:spPr>
      </p:pic>
    </p:spTree>
    <p:extLst>
      <p:ext uri="{BB962C8B-B14F-4D97-AF65-F5344CB8AC3E}">
        <p14:creationId xmlns:p14="http://schemas.microsoft.com/office/powerpoint/2010/main" val="1488308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a:xfrm>
            <a:off x="1077362" y="696622"/>
            <a:ext cx="9942645" cy="1531188"/>
          </a:xfrm>
        </p:spPr>
        <p:txBody>
          <a:bodyPr>
            <a:normAutofit/>
          </a:bodyPr>
          <a:lstStyle/>
          <a:p>
            <a:r>
              <a:rPr lang="en-US"/>
              <a:t>Rasporedi</a:t>
            </a:r>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3"/>
          <a:stretch>
            <a:fillRect/>
          </a:stretch>
        </p:blipFill>
        <p:spPr>
          <a:xfrm>
            <a:off x="10774363" y="173038"/>
            <a:ext cx="1417637" cy="1049337"/>
          </a:xfrm>
        </p:spPr>
      </p:pic>
      <p:sp>
        <p:nvSpPr>
          <p:cNvPr id="5" name="Content Placeholder 4">
            <a:extLst>
              <a:ext uri="{FF2B5EF4-FFF2-40B4-BE49-F238E27FC236}">
                <a16:creationId xmlns:a16="http://schemas.microsoft.com/office/drawing/2014/main" id="{FE83D475-FED7-4DE2-A51D-84033E037C62}"/>
              </a:ext>
            </a:extLst>
          </p:cNvPr>
          <p:cNvSpPr>
            <a:spLocks noGrp="1"/>
          </p:cNvSpPr>
          <p:nvPr>
            <p:ph idx="1"/>
          </p:nvPr>
        </p:nvSpPr>
        <p:spPr>
          <a:xfrm>
            <a:off x="1077362" y="2427316"/>
            <a:ext cx="10497789" cy="4096920"/>
          </a:xfrm>
        </p:spPr>
        <p:txBody>
          <a:bodyPr vert="horz" lIns="91440" tIns="45720" rIns="91440" bIns="45720" rtlCol="0" anchor="t">
            <a:normAutofit lnSpcReduction="10000"/>
          </a:bodyPr>
          <a:lstStyle/>
          <a:p>
            <a:r>
              <a:rPr lang="en-US" b="1" i="1" dirty="0"/>
              <a:t>Serial </a:t>
            </a:r>
            <a:r>
              <a:rPr lang="en-US" dirty="0"/>
              <a:t>– </a:t>
            </a:r>
            <a:r>
              <a:rPr lang="en-US" err="1"/>
              <a:t>operacije</a:t>
            </a:r>
            <a:r>
              <a:rPr lang="en-US" dirty="0"/>
              <a:t> </a:t>
            </a:r>
            <a:r>
              <a:rPr lang="en-US" err="1"/>
              <a:t>svake</a:t>
            </a:r>
            <a:r>
              <a:rPr lang="en-US" dirty="0"/>
              <a:t> </a:t>
            </a:r>
            <a:r>
              <a:rPr lang="en-US" err="1"/>
              <a:t>transakcije</a:t>
            </a:r>
            <a:r>
              <a:rPr lang="en-US" dirty="0"/>
              <a:t> </a:t>
            </a:r>
            <a:r>
              <a:rPr lang="en-US" err="1"/>
              <a:t>izvršavaju</a:t>
            </a:r>
            <a:r>
              <a:rPr lang="en-US" dirty="0"/>
              <a:t> </a:t>
            </a:r>
            <a:r>
              <a:rPr lang="en-US" err="1"/>
              <a:t>uzastopno</a:t>
            </a:r>
            <a:r>
              <a:rPr lang="en-US" dirty="0"/>
              <a:t> bez </a:t>
            </a:r>
            <a:r>
              <a:rPr lang="en-US" err="1"/>
              <a:t>preplitanja</a:t>
            </a:r>
            <a:endParaRPr lang="en-US"/>
          </a:p>
          <a:p>
            <a:r>
              <a:rPr lang="en-US" b="1" i="1" dirty="0"/>
              <a:t>Non</a:t>
            </a:r>
            <a:r>
              <a:rPr lang="en-US" i="1" dirty="0"/>
              <a:t>-</a:t>
            </a:r>
            <a:r>
              <a:rPr lang="en-US" b="1" i="1" dirty="0"/>
              <a:t>serial</a:t>
            </a:r>
            <a:r>
              <a:rPr lang="en-US" b="1" dirty="0"/>
              <a:t> </a:t>
            </a:r>
            <a:r>
              <a:rPr lang="en-US" dirty="0"/>
              <a:t>– </a:t>
            </a:r>
            <a:r>
              <a:rPr lang="en-US" err="1"/>
              <a:t>operacije</a:t>
            </a:r>
            <a:r>
              <a:rPr lang="en-US" dirty="0"/>
              <a:t> </a:t>
            </a:r>
            <a:r>
              <a:rPr lang="en-US" err="1"/>
              <a:t>više</a:t>
            </a:r>
            <a:r>
              <a:rPr lang="en-US" dirty="0"/>
              <a:t> </a:t>
            </a:r>
            <a:r>
              <a:rPr lang="en-US" err="1"/>
              <a:t>transakcija</a:t>
            </a:r>
            <a:r>
              <a:rPr lang="en-US" dirty="0"/>
              <a:t> se </a:t>
            </a:r>
            <a:r>
              <a:rPr lang="en-US" err="1"/>
              <a:t>prepliću</a:t>
            </a:r>
            <a:endParaRPr lang="en-US"/>
          </a:p>
          <a:p>
            <a:pPr marL="560070" lvl="1" indent="-285750">
              <a:buFont typeface="Arial"/>
              <a:buChar char="•"/>
            </a:pPr>
            <a:r>
              <a:rPr lang="en-US" i="1" dirty="0"/>
              <a:t>Serializable</a:t>
            </a:r>
            <a:r>
              <a:rPr lang="en-US" dirty="0"/>
              <a:t> </a:t>
            </a:r>
            <a:r>
              <a:rPr lang="en-US" b="0" dirty="0"/>
              <a:t>- </a:t>
            </a:r>
            <a:r>
              <a:rPr lang="sr-Latn-RS" b="0" dirty="0">
                <a:ea typeface="+mn-lt"/>
                <a:cs typeface="+mn-lt"/>
              </a:rPr>
              <a:t>koriste za održavanje doslednosti baze podataka i prati transakciju samo kada je prethodna transakcija završena</a:t>
            </a:r>
          </a:p>
          <a:p>
            <a:pPr marL="834390" lvl="2" indent="-285750">
              <a:buFont typeface="Arial"/>
              <a:buChar char="•"/>
            </a:pPr>
            <a:r>
              <a:rPr lang="en-US" b="1" i="1" dirty="0"/>
              <a:t>Conflict </a:t>
            </a:r>
            <a:r>
              <a:rPr lang="en-US" dirty="0"/>
              <a:t>- </a:t>
            </a:r>
            <a:r>
              <a:rPr lang="sr-Latn-RS" dirty="0">
                <a:ea typeface="+mn-lt"/>
                <a:cs typeface="+mn-lt"/>
              </a:rPr>
              <a:t>raspored bilo koje dve konfliktne operacije isti u oba rasporeda</a:t>
            </a:r>
          </a:p>
          <a:p>
            <a:pPr marL="834390" lvl="2" indent="-285750">
              <a:buFont typeface="Arial"/>
              <a:buChar char="•"/>
            </a:pPr>
            <a:r>
              <a:rPr lang="en-US" b="1" i="1" dirty="0"/>
              <a:t>View </a:t>
            </a:r>
            <a:r>
              <a:rPr lang="en-US" dirty="0"/>
              <a:t>- </a:t>
            </a:r>
            <a:r>
              <a:rPr lang="sr-Latn-RS" dirty="0">
                <a:ea typeface="+mn-lt"/>
                <a:cs typeface="+mn-lt"/>
              </a:rPr>
              <a:t>bilo koja</a:t>
            </a:r>
            <a:r>
              <a:rPr lang="sr-Latn-RS" i="1" dirty="0">
                <a:ea typeface="+mn-lt"/>
                <a:cs typeface="+mn-lt"/>
              </a:rPr>
              <a:t> </a:t>
            </a:r>
            <a:r>
              <a:rPr lang="sr-Latn-RS" dirty="0">
                <a:ea typeface="+mn-lt"/>
                <a:cs typeface="+mn-lt"/>
              </a:rPr>
              <a:t>operacija čitanja kod neke transakcije čita rezultat upisa iste transakcije u oba rasporeda i zadnja operacija upisa nekog elementa mora da bude ista u oba rasporeda</a:t>
            </a:r>
          </a:p>
          <a:p>
            <a:pPr marL="560070" lvl="1" indent="-285750">
              <a:buFont typeface="Arial"/>
              <a:buChar char="•"/>
            </a:pPr>
            <a:r>
              <a:rPr lang="sr-Latn-RS" i="1" dirty="0" err="1">
                <a:ea typeface="+mn-lt"/>
                <a:cs typeface="+mn-lt"/>
              </a:rPr>
              <a:t>Non-Serializable</a:t>
            </a:r>
            <a:r>
              <a:rPr lang="sr-Latn-RS" dirty="0">
                <a:ea typeface="+mn-lt"/>
                <a:cs typeface="+mn-lt"/>
              </a:rPr>
              <a:t> – </a:t>
            </a:r>
            <a:r>
              <a:rPr lang="sr-Latn-RS" b="0" dirty="0">
                <a:ea typeface="+mn-lt"/>
                <a:cs typeface="+mn-lt"/>
              </a:rPr>
              <a:t>rasporedi koji se ne mogu </a:t>
            </a:r>
            <a:r>
              <a:rPr lang="sr-Latn-RS" b="0" dirty="0" err="1">
                <a:ea typeface="+mn-lt"/>
                <a:cs typeface="+mn-lt"/>
              </a:rPr>
              <a:t>serijalizovati</a:t>
            </a:r>
            <a:endParaRPr lang="sr-Latn-RS" b="0" dirty="0" err="1"/>
          </a:p>
          <a:p>
            <a:pPr marL="834390" lvl="2" indent="-285750">
              <a:buFont typeface="Arial"/>
              <a:buChar char="•"/>
            </a:pPr>
            <a:r>
              <a:rPr lang="sr-Latn-RS" b="1" i="1" err="1"/>
              <a:t>Recoverable</a:t>
            </a:r>
            <a:r>
              <a:rPr lang="sr-Latn-RS" i="1" dirty="0"/>
              <a:t> </a:t>
            </a:r>
            <a:r>
              <a:rPr lang="sr-Latn-RS" dirty="0"/>
              <a:t>- </a:t>
            </a:r>
            <a:r>
              <a:rPr lang="sr-Latn-RS" dirty="0">
                <a:ea typeface="+mn-lt"/>
                <a:cs typeface="+mn-lt"/>
              </a:rPr>
              <a:t>transakcije se potvrđuju (</a:t>
            </a:r>
            <a:r>
              <a:rPr lang="sr-Latn-RS" i="1" err="1">
                <a:ea typeface="+mn-lt"/>
                <a:cs typeface="+mn-lt"/>
              </a:rPr>
              <a:t>commit</a:t>
            </a:r>
            <a:r>
              <a:rPr lang="sr-Latn-RS" i="1" dirty="0">
                <a:ea typeface="+mn-lt"/>
                <a:cs typeface="+mn-lt"/>
              </a:rPr>
              <a:t>-</a:t>
            </a:r>
            <a:r>
              <a:rPr lang="sr-Latn-RS" dirty="0">
                <a:ea typeface="+mn-lt"/>
                <a:cs typeface="+mn-lt"/>
              </a:rPr>
              <a:t>uju) tek nakon što se sve transakcije čije se promene pročitaju</a:t>
            </a:r>
          </a:p>
          <a:p>
            <a:pPr marL="994410" lvl="4" indent="-171450">
              <a:buFont typeface="Arial"/>
              <a:buChar char="•"/>
            </a:pPr>
            <a:r>
              <a:rPr lang="sr-Latn-RS" b="1" i="1" err="1"/>
              <a:t>Cascading</a:t>
            </a:r>
            <a:r>
              <a:rPr lang="sr-Latn-RS" b="1" dirty="0"/>
              <a:t> – </a:t>
            </a:r>
            <a:r>
              <a:rPr lang="sr-Latn-RS" dirty="0"/>
              <a:t>kada dođe do greške u jednoj transakciji i dovodi do vraćanja unazad ili prekida drugih zavisnih transakcija (</a:t>
            </a:r>
            <a:r>
              <a:rPr lang="sr-Latn-RS" err="1"/>
              <a:t>rolling</a:t>
            </a:r>
            <a:r>
              <a:rPr lang="sr-Latn-RS" dirty="0"/>
              <a:t> / </a:t>
            </a:r>
            <a:r>
              <a:rPr lang="sr-Latn-RS" err="1"/>
              <a:t>abort</a:t>
            </a:r>
            <a:r>
              <a:rPr lang="sr-Latn-RS" dirty="0"/>
              <a:t>)</a:t>
            </a:r>
          </a:p>
          <a:p>
            <a:pPr marL="994410" lvl="4" indent="-171450">
              <a:buFont typeface="Arial"/>
              <a:buChar char="•"/>
            </a:pPr>
            <a:r>
              <a:rPr lang="sr-Latn-RS" b="1" i="1" dirty="0" err="1"/>
              <a:t>Cascadless</a:t>
            </a:r>
            <a:r>
              <a:rPr lang="sr-Latn-RS" b="1" dirty="0"/>
              <a:t> </a:t>
            </a:r>
            <a:r>
              <a:rPr lang="sr-Latn-RS" dirty="0"/>
              <a:t>– rasporedi u kojima transakcije čitaju vrednosti samo nakon svih transakcija čije će se promene pročitati</a:t>
            </a:r>
          </a:p>
          <a:p>
            <a:pPr marL="994410" lvl="4" indent="-171450">
              <a:buFont typeface="Arial"/>
              <a:buChar char="•"/>
            </a:pPr>
            <a:r>
              <a:rPr lang="sr-Latn-RS" b="1" i="1" err="1"/>
              <a:t>Strict</a:t>
            </a:r>
            <a:r>
              <a:rPr lang="sr-Latn-RS" b="1" i="1" dirty="0"/>
              <a:t> </a:t>
            </a:r>
            <a:r>
              <a:rPr lang="sr-Latn-RS" b="1" dirty="0"/>
              <a:t>– </a:t>
            </a:r>
            <a:r>
              <a:rPr lang="sr-Latn-RS" dirty="0"/>
              <a:t>transakcija ne obavlja ni čitanje ni upis nekog elementa sve dok poslednja transakcija koja je </a:t>
            </a:r>
            <a:r>
              <a:rPr lang="sr-Latn-RS" err="1"/>
              <a:t>izvšila</a:t>
            </a:r>
            <a:r>
              <a:rPr lang="sr-Latn-RS" dirty="0"/>
              <a:t> upis u taj element ne </a:t>
            </a:r>
            <a:r>
              <a:rPr lang="sr-Latn-RS" err="1"/>
              <a:t>komituje</a:t>
            </a:r>
            <a:endParaRPr lang="sr-Latn-RS"/>
          </a:p>
          <a:p>
            <a:pPr marL="834390" lvl="2" indent="-285750">
              <a:buFont typeface="Arial"/>
              <a:buChar char="•"/>
            </a:pPr>
            <a:r>
              <a:rPr lang="sr-Latn-RS" b="1" i="1"/>
              <a:t>Non-Recoverable</a:t>
            </a:r>
            <a:r>
              <a:rPr lang="sr-Latn-RS" b="1"/>
              <a:t> – </a:t>
            </a:r>
            <a:r>
              <a:rPr lang="sr-Latn-RS"/>
              <a:t>"nepovratni" rasporedi kod kojih je oporavak nemoguć</a:t>
            </a:r>
          </a:p>
          <a:p>
            <a:pPr marL="834390" lvl="2" indent="-285750">
              <a:buFont typeface="Arial"/>
              <a:buChar char="•"/>
            </a:pPr>
            <a:endParaRPr lang="sr-Latn-RS" dirty="0"/>
          </a:p>
        </p:txBody>
      </p:sp>
    </p:spTree>
    <p:extLst>
      <p:ext uri="{BB962C8B-B14F-4D97-AF65-F5344CB8AC3E}">
        <p14:creationId xmlns:p14="http://schemas.microsoft.com/office/powerpoint/2010/main" val="23232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A592-D793-485E-A4DA-E251D3AF86C8}"/>
              </a:ext>
            </a:extLst>
          </p:cNvPr>
          <p:cNvSpPr>
            <a:spLocks noGrp="1"/>
          </p:cNvSpPr>
          <p:nvPr>
            <p:ph type="title"/>
          </p:nvPr>
        </p:nvSpPr>
        <p:spPr/>
        <p:txBody>
          <a:bodyPr/>
          <a:lstStyle/>
          <a:p>
            <a:r>
              <a:rPr lang="en-US"/>
              <a:t>Serial schedules </a:t>
            </a:r>
            <a:r>
              <a:rPr lang="en-US" dirty="0"/>
              <a:t>primer</a:t>
            </a:r>
          </a:p>
        </p:txBody>
      </p:sp>
      <p:sp>
        <p:nvSpPr>
          <p:cNvPr id="7" name="Text Placeholder 6">
            <a:extLst>
              <a:ext uri="{FF2B5EF4-FFF2-40B4-BE49-F238E27FC236}">
                <a16:creationId xmlns:a16="http://schemas.microsoft.com/office/drawing/2014/main" id="{0886C418-5E53-47E5-9063-0910F3E6AB72}"/>
              </a:ext>
            </a:extLst>
          </p:cNvPr>
          <p:cNvSpPr>
            <a:spLocks noGrp="1"/>
          </p:cNvSpPr>
          <p:nvPr>
            <p:ph type="body" sz="half" idx="2"/>
          </p:nvPr>
        </p:nvSpPr>
        <p:spPr>
          <a:xfrm>
            <a:off x="1084727" y="2449286"/>
            <a:ext cx="3863144" cy="3419702"/>
          </a:xfrm>
        </p:spPr>
        <p:txBody>
          <a:bodyPr vert="horz" lIns="91440" tIns="45720" rIns="91440" bIns="45720" rtlCol="0" anchor="t">
            <a:normAutofit/>
          </a:bodyPr>
          <a:lstStyle/>
          <a:p>
            <a:r>
              <a:rPr lang="sr-Latn-RS" dirty="0">
                <a:ea typeface="+mn-lt"/>
                <a:cs typeface="+mn-lt"/>
              </a:rPr>
              <a:t>Razmotrite sledeći raspored koji </a:t>
            </a:r>
            <a:r>
              <a:rPr lang="sr-Latn-RS">
                <a:ea typeface="+mn-lt"/>
                <a:cs typeface="+mn-lt"/>
              </a:rPr>
              <a:t>uključuje dve transakcije T1 i T2, gde </a:t>
            </a:r>
            <a:r>
              <a:rPr lang="sr-Latn-RS" dirty="0">
                <a:ea typeface="+mn-lt"/>
                <a:cs typeface="+mn-lt"/>
              </a:rPr>
              <a:t>R(A) označava da se vrši operacija čitanja na nekoj stavci podataka „A“, dok W(A) predstavlja upis. Ovo je serijski raspored, jer se transakcije obavljaju serijski po redosledu T1 -&gt; T2.</a:t>
            </a:r>
          </a:p>
          <a:p>
            <a:endParaRPr lang="sr-Latn-RS" dirty="0"/>
          </a:p>
        </p:txBody>
      </p:sp>
      <p:pic>
        <p:nvPicPr>
          <p:cNvPr id="6" name="Picture 6" descr="Logo, icon&#10;&#10;Description automatically generated">
            <a:extLst>
              <a:ext uri="{FF2B5EF4-FFF2-40B4-BE49-F238E27FC236}">
                <a16:creationId xmlns:a16="http://schemas.microsoft.com/office/drawing/2014/main" id="{C0AE10A2-80BF-4338-AFBE-992F3786B84F}"/>
              </a:ext>
            </a:extLst>
          </p:cNvPr>
          <p:cNvPicPr>
            <a:picLocks noGrp="1" noChangeAspect="1"/>
          </p:cNvPicPr>
          <p:nvPr>
            <p:ph sz="half" idx="4294967295"/>
          </p:nvPr>
        </p:nvPicPr>
        <p:blipFill>
          <a:blip r:embed="rId2"/>
          <a:stretch>
            <a:fillRect/>
          </a:stretch>
        </p:blipFill>
        <p:spPr>
          <a:xfrm>
            <a:off x="10774363" y="173038"/>
            <a:ext cx="1417637" cy="1049337"/>
          </a:xfrm>
        </p:spPr>
      </p:pic>
      <p:pic>
        <p:nvPicPr>
          <p:cNvPr id="11" name="Picture 11" descr="Graphical user interface, text, application&#10;&#10;Description automatically generated">
            <a:extLst>
              <a:ext uri="{FF2B5EF4-FFF2-40B4-BE49-F238E27FC236}">
                <a16:creationId xmlns:a16="http://schemas.microsoft.com/office/drawing/2014/main" id="{AA1A3446-1372-4336-BFF5-32A28BC47CCD}"/>
              </a:ext>
            </a:extLst>
          </p:cNvPr>
          <p:cNvPicPr>
            <a:picLocks noChangeAspect="1"/>
          </p:cNvPicPr>
          <p:nvPr/>
        </p:nvPicPr>
        <p:blipFill>
          <a:blip r:embed="rId3"/>
          <a:stretch>
            <a:fillRect/>
          </a:stretch>
        </p:blipFill>
        <p:spPr>
          <a:xfrm>
            <a:off x="6978873" y="1352345"/>
            <a:ext cx="1334676" cy="4149643"/>
          </a:xfrm>
          <a:prstGeom prst="rect">
            <a:avLst/>
          </a:prstGeom>
        </p:spPr>
      </p:pic>
    </p:spTree>
    <p:extLst>
      <p:ext uri="{BB962C8B-B14F-4D97-AF65-F5344CB8AC3E}">
        <p14:creationId xmlns:p14="http://schemas.microsoft.com/office/powerpoint/2010/main" val="3235416228"/>
      </p:ext>
    </p:extLst>
  </p:cSld>
  <p:clrMapOvr>
    <a:masterClrMapping/>
  </p:clrMapOvr>
</p:sld>
</file>

<file path=ppt/theme/theme1.xml><?xml version="1.0" encoding="utf-8"?>
<a:theme xmlns:a="http://schemas.openxmlformats.org/drawingml/2006/main" name="BlocksVTI">
  <a:themeElements>
    <a:clrScheme name="Blocks">
      <a:dk1>
        <a:sysClr val="windowText" lastClr="000000"/>
      </a:dk1>
      <a:lt1>
        <a:sysClr val="window" lastClr="FFFFFF"/>
      </a:lt1>
      <a:dk2>
        <a:srgbClr val="1B3843"/>
      </a:dk2>
      <a:lt2>
        <a:srgbClr val="F2F3F1"/>
      </a:lt2>
      <a:accent1>
        <a:srgbClr val="7A8592"/>
      </a:accent1>
      <a:accent2>
        <a:srgbClr val="8C8C96"/>
      </a:accent2>
      <a:accent3>
        <a:srgbClr val="7A6C76"/>
      </a:accent3>
      <a:accent4>
        <a:srgbClr val="A7AA9D"/>
      </a:accent4>
      <a:accent5>
        <a:srgbClr val="63787F"/>
      </a:accent5>
      <a:accent6>
        <a:srgbClr val="889DA5"/>
      </a:accent6>
      <a:hlink>
        <a:srgbClr val="71819B"/>
      </a:hlink>
      <a:folHlink>
        <a:srgbClr val="7E8B85"/>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49</Slides>
  <Notes>13</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BlocksVTI</vt:lpstr>
      <vt:lpstr>Obrada transakcija, plan izvršavanja, izolacija i zaključivanje kod PostgreSQL-a</vt:lpstr>
      <vt:lpstr>Sadržaj</vt:lpstr>
      <vt:lpstr>Primer</vt:lpstr>
      <vt:lpstr>Transakcija</vt:lpstr>
      <vt:lpstr>Dijagram tranzicije stanja transakcije </vt:lpstr>
      <vt:lpstr>ACID svojstva</vt:lpstr>
      <vt:lpstr>Rasporedi</vt:lpstr>
      <vt:lpstr>Rasporedi</vt:lpstr>
      <vt:lpstr>Serial schedules primer</vt:lpstr>
      <vt:lpstr>Cascading schedules primer</vt:lpstr>
      <vt:lpstr>Cascadless schedules primer</vt:lpstr>
      <vt:lpstr>Strict schedules primer</vt:lpstr>
      <vt:lpstr>Recoverable vs. Non-Recoverable schedules primer</vt:lpstr>
      <vt:lpstr>Rasporedi</vt:lpstr>
      <vt:lpstr>Nepravilnosti prilikom konkurentnog izvršavanja</vt:lpstr>
      <vt:lpstr>Temporary Update / Dirty Read problem</vt:lpstr>
      <vt:lpstr>Incorrect Summary problem</vt:lpstr>
      <vt:lpstr>Lost Update problem</vt:lpstr>
      <vt:lpstr>Unreapeatable Read problem</vt:lpstr>
      <vt:lpstr>Phantom Read problem</vt:lpstr>
      <vt:lpstr>Protokoli kontrole konkurentnosti</vt:lpstr>
      <vt:lpstr>Simplistic lock protokol</vt:lpstr>
      <vt:lpstr>Pre-claiming protokol</vt:lpstr>
      <vt:lpstr>Two-phase locking protokol (2PL)</vt:lpstr>
      <vt:lpstr>Strict Two-Phase Locking protokol (Strict 2PL)</vt:lpstr>
      <vt:lpstr>Deadlock primer</vt:lpstr>
      <vt:lpstr>Timestamp Control protokol</vt:lpstr>
      <vt:lpstr>Validation Based protokol</vt:lpstr>
      <vt:lpstr>Multiversion Concurency Control protokol (MVCC)</vt:lpstr>
      <vt:lpstr>MVCC kod PostgreSQL</vt:lpstr>
      <vt:lpstr>MVCC kod PostgreSQL</vt:lpstr>
      <vt:lpstr>Snapshot kod PostgreSQL</vt:lpstr>
      <vt:lpstr>Commit Log (clog) kod PostgreSQL</vt:lpstr>
      <vt:lpstr>Vacuum, Autovacuum kod PostgreSQL</vt:lpstr>
      <vt:lpstr>Nivoi izolacije</vt:lpstr>
      <vt:lpstr>Eksplicitno zaključavanje tabele i reda</vt:lpstr>
      <vt:lpstr>Konekcija, baza i tabela</vt:lpstr>
      <vt:lpstr>COMMIT i ROLLBACK</vt:lpstr>
      <vt:lpstr>ROLLBACK TO SAVEPOINT</vt:lpstr>
      <vt:lpstr>Read Commited</vt:lpstr>
      <vt:lpstr>Repeatable Read</vt:lpstr>
      <vt:lpstr>Lost Update kod Read Commited</vt:lpstr>
      <vt:lpstr>Sprečavanje Lost Update korišćenjem Repeatable Read</vt:lpstr>
      <vt:lpstr>Alter i Update</vt:lpstr>
      <vt:lpstr>Write Skew kod Repeatable Read-a</vt:lpstr>
      <vt:lpstr>Sprečavanje Write Skew kod Serializable</vt:lpstr>
      <vt:lpstr>Eksplicitno zaključavanje tabele</vt:lpstr>
      <vt:lpstr>Eksplicitno zaključavanje reda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996</cp:revision>
  <dcterms:created xsi:type="dcterms:W3CDTF">2021-05-18T08:58:16Z</dcterms:created>
  <dcterms:modified xsi:type="dcterms:W3CDTF">2021-05-22T17:47:58Z</dcterms:modified>
</cp:coreProperties>
</file>